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485" r:id="rId2"/>
    <p:sldId id="481" r:id="rId3"/>
    <p:sldId id="482" r:id="rId4"/>
    <p:sldId id="483" r:id="rId5"/>
    <p:sldId id="476" r:id="rId6"/>
    <p:sldId id="477" r:id="rId7"/>
    <p:sldId id="478" r:id="rId8"/>
    <p:sldId id="479" r:id="rId9"/>
    <p:sldId id="484" r:id="rId10"/>
    <p:sldId id="480" r:id="rId11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755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29/09/2024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18" Type="http://schemas.openxmlformats.org/officeDocument/2006/relationships/image" Target="../media/image24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3.png"/><Relationship Id="rId25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20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microsoft.com/office/2007/relationships/hdphoto" Target="../media/hdphoto4.wdp"/><Relationship Id="rId5" Type="http://schemas.openxmlformats.org/officeDocument/2006/relationships/image" Target="../media/image13.jpeg"/><Relationship Id="rId15" Type="http://schemas.openxmlformats.org/officeDocument/2006/relationships/image" Target="../media/image12.png"/><Relationship Id="rId23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25.png"/><Relationship Id="rId4" Type="http://schemas.openxmlformats.org/officeDocument/2006/relationships/image" Target="../media/image11.wmf"/><Relationship Id="rId9" Type="http://schemas.openxmlformats.org/officeDocument/2006/relationships/image" Target="../media/image17.jpeg"/><Relationship Id="rId14" Type="http://schemas.openxmlformats.org/officeDocument/2006/relationships/oleObject" Target="../embeddings/oleObject2.bin"/><Relationship Id="rId22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 w="12700" cap="flat" cmpd="sng" algn="ctr">
            <a:noFill/>
            <a:prstDash val="solid"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en-US" sz="1800" b="1" smtClean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302208" y="1060409"/>
            <a:ext cx="5484638" cy="4726442"/>
            <a:chOff x="341397" y="1086530"/>
            <a:chExt cx="3322395" cy="30340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28229BD-9A3B-44B1-8AE5-EAFBAE3D56A4}"/>
                </a:ext>
              </a:extLst>
            </p:cNvPr>
            <p:cNvGrpSpPr/>
            <p:nvPr/>
          </p:nvGrpSpPr>
          <p:grpSpPr>
            <a:xfrm>
              <a:off x="369972" y="1358978"/>
              <a:ext cx="276225" cy="2588832"/>
              <a:chOff x="28575" y="272448"/>
              <a:chExt cx="276225" cy="258883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BC961F-1468-4FE4-ACBA-481D6066E566}"/>
                  </a:ext>
                </a:extLst>
              </p:cNvPr>
              <p:cNvSpPr/>
              <p:nvPr/>
            </p:nvSpPr>
            <p:spPr>
              <a:xfrm>
                <a:off x="47625" y="27244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B76242-F962-487C-97B3-E76EFE5E214B}"/>
                  </a:ext>
                </a:extLst>
              </p:cNvPr>
              <p:cNvSpPr/>
              <p:nvPr/>
            </p:nvSpPr>
            <p:spPr>
              <a:xfrm>
                <a:off x="47625" y="59629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2E25C08-B063-411B-8088-E33A5B66A3A8}"/>
                  </a:ext>
                </a:extLst>
              </p:cNvPr>
              <p:cNvSpPr/>
              <p:nvPr/>
            </p:nvSpPr>
            <p:spPr>
              <a:xfrm>
                <a:off x="47625" y="92014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C37CE5D-41C9-41F5-BC55-22DDC5057228}"/>
                  </a:ext>
                </a:extLst>
              </p:cNvPr>
              <p:cNvSpPr/>
              <p:nvPr/>
            </p:nvSpPr>
            <p:spPr>
              <a:xfrm>
                <a:off x="47625" y="1253523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AF56319-0B7A-4DC0-A380-2B682D3826B1}"/>
                  </a:ext>
                </a:extLst>
              </p:cNvPr>
              <p:cNvSpPr/>
              <p:nvPr/>
            </p:nvSpPr>
            <p:spPr>
              <a:xfrm>
                <a:off x="47625" y="158689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0EA3437-450E-42DD-A228-46AD139CCAD9}"/>
                  </a:ext>
                </a:extLst>
              </p:cNvPr>
              <p:cNvSpPr/>
              <p:nvPr/>
            </p:nvSpPr>
            <p:spPr>
              <a:xfrm>
                <a:off x="47625" y="192979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DD3D9F-72B5-4E17-84F6-1C52B3601108}"/>
                  </a:ext>
                </a:extLst>
              </p:cNvPr>
              <p:cNvSpPr/>
              <p:nvPr/>
            </p:nvSpPr>
            <p:spPr>
              <a:xfrm>
                <a:off x="38100" y="2282223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277B08D-F9E2-4544-A4A6-B0B878310E72}"/>
                  </a:ext>
                </a:extLst>
              </p:cNvPr>
              <p:cNvSpPr/>
              <p:nvPr/>
            </p:nvSpPr>
            <p:spPr>
              <a:xfrm>
                <a:off x="28575" y="2625123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7B30CA-3E1B-4C42-8DCA-0CFF5B393F1C}"/>
                </a:ext>
              </a:extLst>
            </p:cNvPr>
            <p:cNvSpPr/>
            <p:nvPr/>
          </p:nvSpPr>
          <p:spPr>
            <a:xfrm>
              <a:off x="341397" y="1086530"/>
              <a:ext cx="631963" cy="2586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Steps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BDE5F9B-1CCE-4DA1-AE20-C306B63C8EE5}"/>
                </a:ext>
              </a:extLst>
            </p:cNvPr>
            <p:cNvCxnSpPr>
              <a:stCxn id="28" idx="3"/>
            </p:cNvCxnSpPr>
            <p:nvPr/>
          </p:nvCxnSpPr>
          <p:spPr>
            <a:xfrm flipV="1">
              <a:off x="1711723" y="1760445"/>
              <a:ext cx="235050" cy="2126353"/>
            </a:xfrm>
            <a:prstGeom prst="bentConnector2">
              <a:avLst/>
            </a:prstGeom>
            <a:ln w="19050"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2185DFC-742D-49AB-949F-CC97220B7C2B}"/>
                </a:ext>
              </a:extLst>
            </p:cNvPr>
            <p:cNvGrpSpPr/>
            <p:nvPr/>
          </p:nvGrpSpPr>
          <p:grpSpPr>
            <a:xfrm>
              <a:off x="723911" y="1400876"/>
              <a:ext cx="1021147" cy="2618030"/>
              <a:chOff x="28576" y="0"/>
              <a:chExt cx="1033876" cy="2618030"/>
            </a:xfrm>
          </p:grpSpPr>
          <p:sp>
            <p:nvSpPr>
              <p:cNvPr id="20" name="Rectangle: Rounded Corners 21">
                <a:extLst>
                  <a:ext uri="{FF2B5EF4-FFF2-40B4-BE49-F238E27FC236}">
                    <a16:creationId xmlns:a16="http://schemas.microsoft.com/office/drawing/2014/main" id="{84629BE9-94E4-469F-B425-E8A784AC01E6}"/>
                  </a:ext>
                </a:extLst>
              </p:cNvPr>
              <p:cNvSpPr/>
              <p:nvPr/>
            </p:nvSpPr>
            <p:spPr>
              <a:xfrm>
                <a:off x="47625" y="951332"/>
                <a:ext cx="990600" cy="36311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0" rIns="27432" bIns="0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900" kern="120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6D22E5A-DF66-47D5-9130-51E80F3C0DE1}"/>
                  </a:ext>
                </a:extLst>
              </p:cNvPr>
              <p:cNvGrpSpPr/>
              <p:nvPr/>
            </p:nvGrpSpPr>
            <p:grpSpPr>
              <a:xfrm>
                <a:off x="28576" y="0"/>
                <a:ext cx="1033876" cy="2618030"/>
                <a:chOff x="28576" y="0"/>
                <a:chExt cx="1033876" cy="2618030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D5721BAD-343C-404C-B8F4-3752C55D38E4}"/>
                    </a:ext>
                  </a:extLst>
                </p:cNvPr>
                <p:cNvSpPr/>
                <p:nvPr/>
              </p:nvSpPr>
              <p:spPr>
                <a:xfrm>
                  <a:off x="47625" y="0"/>
                  <a:ext cx="1000125" cy="26421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9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Rectangle: Rounded Corners 21">
                  <a:extLst>
                    <a:ext uri="{FF2B5EF4-FFF2-40B4-BE49-F238E27FC236}">
                      <a16:creationId xmlns:a16="http://schemas.microsoft.com/office/drawing/2014/main" id="{C2BA390E-ED56-4B15-B166-2578D44E6971}"/>
                    </a:ext>
                  </a:extLst>
                </p:cNvPr>
                <p:cNvSpPr/>
                <p:nvPr/>
              </p:nvSpPr>
              <p:spPr>
                <a:xfrm>
                  <a:off x="47625" y="300161"/>
                  <a:ext cx="990600" cy="311592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14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Rectangle: Rounded Corners 21">
                  <a:extLst>
                    <a:ext uri="{FF2B5EF4-FFF2-40B4-BE49-F238E27FC236}">
                      <a16:creationId xmlns:a16="http://schemas.microsoft.com/office/drawing/2014/main" id="{06CC66DE-54FA-4E2F-AB5A-FC74B5B6E230}"/>
                    </a:ext>
                  </a:extLst>
                </p:cNvPr>
                <p:cNvSpPr/>
                <p:nvPr/>
              </p:nvSpPr>
              <p:spPr>
                <a:xfrm>
                  <a:off x="57150" y="638175"/>
                  <a:ext cx="97155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Rectangle: Rounded Corners 21">
                  <a:extLst>
                    <a:ext uri="{FF2B5EF4-FFF2-40B4-BE49-F238E27FC236}">
                      <a16:creationId xmlns:a16="http://schemas.microsoft.com/office/drawing/2014/main" id="{C449E639-B18B-47CE-B37D-D5F98B078DD6}"/>
                    </a:ext>
                  </a:extLst>
                </p:cNvPr>
                <p:cNvSpPr/>
                <p:nvPr/>
              </p:nvSpPr>
              <p:spPr>
                <a:xfrm>
                  <a:off x="47625" y="1343025"/>
                  <a:ext cx="99060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Rectangle: Rounded Corners 21">
                  <a:extLst>
                    <a:ext uri="{FF2B5EF4-FFF2-40B4-BE49-F238E27FC236}">
                      <a16:creationId xmlns:a16="http://schemas.microsoft.com/office/drawing/2014/main" id="{4E04426A-A57C-407C-97FE-EDA87C3954DB}"/>
                    </a:ext>
                  </a:extLst>
                </p:cNvPr>
                <p:cNvSpPr/>
                <p:nvPr/>
              </p:nvSpPr>
              <p:spPr>
                <a:xfrm>
                  <a:off x="47625" y="1676400"/>
                  <a:ext cx="99060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tangle: Rounded Corners 21">
                  <a:extLst>
                    <a:ext uri="{FF2B5EF4-FFF2-40B4-BE49-F238E27FC236}">
                      <a16:creationId xmlns:a16="http://schemas.microsoft.com/office/drawing/2014/main" id="{69CBAD66-225C-4744-89F6-428676AB4EF4}"/>
                    </a:ext>
                  </a:extLst>
                </p:cNvPr>
                <p:cNvSpPr/>
                <p:nvPr/>
              </p:nvSpPr>
              <p:spPr>
                <a:xfrm>
                  <a:off x="38100" y="2019300"/>
                  <a:ext cx="99060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tangle: Rounded Corners 21">
                  <a:extLst>
                    <a:ext uri="{FF2B5EF4-FFF2-40B4-BE49-F238E27FC236}">
                      <a16:creationId xmlns:a16="http://schemas.microsoft.com/office/drawing/2014/main" id="{6AE36E0F-1909-46F8-A089-857044318BA0}"/>
                    </a:ext>
                  </a:extLst>
                </p:cNvPr>
                <p:cNvSpPr/>
                <p:nvPr/>
              </p:nvSpPr>
              <p:spPr>
                <a:xfrm>
                  <a:off x="28576" y="2353815"/>
                  <a:ext cx="1000125" cy="26421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9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Multiplication Sign 59">
                  <a:extLst>
                    <a:ext uri="{FF2B5EF4-FFF2-40B4-BE49-F238E27FC236}">
                      <a16:creationId xmlns:a16="http://schemas.microsoft.com/office/drawing/2014/main" id="{10475DFB-4070-417C-B42C-8AE2768AB937}"/>
                    </a:ext>
                  </a:extLst>
                </p:cNvPr>
                <p:cNvSpPr/>
                <p:nvPr/>
              </p:nvSpPr>
              <p:spPr>
                <a:xfrm>
                  <a:off x="866341" y="47625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0" name="Multiplication Sign 59">
                  <a:extLst>
                    <a:ext uri="{FF2B5EF4-FFF2-40B4-BE49-F238E27FC236}">
                      <a16:creationId xmlns:a16="http://schemas.microsoft.com/office/drawing/2014/main" id="{DC4EE1EC-6E5A-4DBA-9608-CB96B3BCA80A}"/>
                    </a:ext>
                  </a:extLst>
                </p:cNvPr>
                <p:cNvSpPr/>
                <p:nvPr/>
              </p:nvSpPr>
              <p:spPr>
                <a:xfrm>
                  <a:off x="866775" y="381000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1" name="Multiplication Sign 59">
                  <a:extLst>
                    <a:ext uri="{FF2B5EF4-FFF2-40B4-BE49-F238E27FC236}">
                      <a16:creationId xmlns:a16="http://schemas.microsoft.com/office/drawing/2014/main" id="{615E86B9-368C-46BE-962D-868D62434AB6}"/>
                    </a:ext>
                  </a:extLst>
                </p:cNvPr>
                <p:cNvSpPr/>
                <p:nvPr/>
              </p:nvSpPr>
              <p:spPr>
                <a:xfrm>
                  <a:off x="885825" y="1028700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2" name="Multiplication Sign 59">
                  <a:extLst>
                    <a:ext uri="{FF2B5EF4-FFF2-40B4-BE49-F238E27FC236}">
                      <a16:creationId xmlns:a16="http://schemas.microsoft.com/office/drawing/2014/main" id="{AF0E6839-00C0-48D7-9BB0-8BC99ECEF232}"/>
                    </a:ext>
                  </a:extLst>
                </p:cNvPr>
                <p:cNvSpPr/>
                <p:nvPr/>
              </p:nvSpPr>
              <p:spPr>
                <a:xfrm>
                  <a:off x="885825" y="1400175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3" name="Multiplication Sign 59">
                  <a:extLst>
                    <a:ext uri="{FF2B5EF4-FFF2-40B4-BE49-F238E27FC236}">
                      <a16:creationId xmlns:a16="http://schemas.microsoft.com/office/drawing/2014/main" id="{EA1F4447-1BFA-4FF3-90CD-22FC4206534B}"/>
                    </a:ext>
                  </a:extLst>
                </p:cNvPr>
                <p:cNvSpPr/>
                <p:nvPr/>
              </p:nvSpPr>
              <p:spPr>
                <a:xfrm>
                  <a:off x="876300" y="1724025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4" name="Multiplication Sign 59">
                  <a:extLst>
                    <a:ext uri="{FF2B5EF4-FFF2-40B4-BE49-F238E27FC236}">
                      <a16:creationId xmlns:a16="http://schemas.microsoft.com/office/drawing/2014/main" id="{0DFC30C7-DB38-45CB-9EBD-D1B48E2102AB}"/>
                    </a:ext>
                  </a:extLst>
                </p:cNvPr>
                <p:cNvSpPr/>
                <p:nvPr/>
              </p:nvSpPr>
              <p:spPr>
                <a:xfrm>
                  <a:off x="857250" y="2057400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Elbow Connector 35">
                  <a:extLst>
                    <a:ext uri="{FF2B5EF4-FFF2-40B4-BE49-F238E27FC236}">
                      <a16:creationId xmlns:a16="http://schemas.microsoft.com/office/drawing/2014/main" id="{F51B0C64-1153-4714-9813-DE1BB67CA727}"/>
                    </a:ext>
                  </a:extLst>
                </p:cNvPr>
                <p:cNvCxnSpPr/>
                <p:nvPr/>
              </p:nvCxnSpPr>
              <p:spPr>
                <a:xfrm flipH="1">
                  <a:off x="1006394" y="770283"/>
                  <a:ext cx="22306" cy="1064753"/>
                </a:xfrm>
                <a:prstGeom prst="bentConnector3">
                  <a:avLst>
                    <a:gd name="adj1" fmla="val -383265"/>
                  </a:avLst>
                </a:prstGeom>
                <a:ln>
                  <a:solidFill>
                    <a:sysClr val="windowText" lastClr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lbow Connector 36">
                  <a:extLst>
                    <a:ext uri="{FF2B5EF4-FFF2-40B4-BE49-F238E27FC236}">
                      <a16:creationId xmlns:a16="http://schemas.microsoft.com/office/drawing/2014/main" id="{3ECFED00-0607-4222-9168-72AA520C2A67}"/>
                    </a:ext>
                  </a:extLst>
                </p:cNvPr>
                <p:cNvCxnSpPr/>
                <p:nvPr/>
              </p:nvCxnSpPr>
              <p:spPr>
                <a:xfrm flipH="1">
                  <a:off x="1029793" y="467219"/>
                  <a:ext cx="32659" cy="1699456"/>
                </a:xfrm>
                <a:prstGeom prst="bentConnector3">
                  <a:avLst>
                    <a:gd name="adj1" fmla="val -340563"/>
                  </a:avLst>
                </a:prstGeom>
                <a:ln>
                  <a:solidFill>
                    <a:sysClr val="windowText" lastClr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C3E620BD-1F7F-482E-9B98-621BC8E407FA}"/>
                </a:ext>
              </a:extLst>
            </p:cNvPr>
            <p:cNvSpPr/>
            <p:nvPr/>
          </p:nvSpPr>
          <p:spPr>
            <a:xfrm>
              <a:off x="2504228" y="1356052"/>
              <a:ext cx="1092891" cy="3213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" name="Rectangle: Rounded Corners 21">
              <a:extLst>
                <a:ext uri="{FF2B5EF4-FFF2-40B4-BE49-F238E27FC236}">
                  <a16:creationId xmlns:a16="http://schemas.microsoft.com/office/drawing/2014/main" id="{1BA2E362-0434-49B8-B4B8-275587BB7C92}"/>
                </a:ext>
              </a:extLst>
            </p:cNvPr>
            <p:cNvSpPr/>
            <p:nvPr/>
          </p:nvSpPr>
          <p:spPr>
            <a:xfrm>
              <a:off x="2505910" y="1757784"/>
              <a:ext cx="1102414" cy="3118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" name="Rectangle: Rounded Corners 21">
              <a:extLst>
                <a:ext uri="{FF2B5EF4-FFF2-40B4-BE49-F238E27FC236}">
                  <a16:creationId xmlns:a16="http://schemas.microsoft.com/office/drawing/2014/main" id="{1A07C348-ACE1-4163-901D-E53CC490FC25}"/>
                </a:ext>
              </a:extLst>
            </p:cNvPr>
            <p:cNvSpPr/>
            <p:nvPr/>
          </p:nvSpPr>
          <p:spPr>
            <a:xfrm>
              <a:off x="2496386" y="2110209"/>
              <a:ext cx="1111939" cy="33089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8FC9484C-3807-4883-96B9-9A96D8F582BA}"/>
                </a:ext>
              </a:extLst>
            </p:cNvPr>
            <p:cNvSpPr/>
            <p:nvPr/>
          </p:nvSpPr>
          <p:spPr>
            <a:xfrm>
              <a:off x="2505910" y="2481684"/>
              <a:ext cx="1102415" cy="3118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" name="Rectangle: Rounded Corners 21">
              <a:extLst>
                <a:ext uri="{FF2B5EF4-FFF2-40B4-BE49-F238E27FC236}">
                  <a16:creationId xmlns:a16="http://schemas.microsoft.com/office/drawing/2014/main" id="{87038C47-EBB4-4AD4-BC00-F10F3EDB50C6}"/>
                </a:ext>
              </a:extLst>
            </p:cNvPr>
            <p:cNvSpPr/>
            <p:nvPr/>
          </p:nvSpPr>
          <p:spPr>
            <a:xfrm>
              <a:off x="2505910" y="2842680"/>
              <a:ext cx="1121464" cy="44005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" name="Rectangle: Rounded Corners 21">
              <a:extLst>
                <a:ext uri="{FF2B5EF4-FFF2-40B4-BE49-F238E27FC236}">
                  <a16:creationId xmlns:a16="http://schemas.microsoft.com/office/drawing/2014/main" id="{DDF1DE68-7C6F-4FCF-A44E-08F651EEC6E4}"/>
                </a:ext>
              </a:extLst>
            </p:cNvPr>
            <p:cNvSpPr/>
            <p:nvPr/>
          </p:nvSpPr>
          <p:spPr>
            <a:xfrm>
              <a:off x="2496384" y="3329409"/>
              <a:ext cx="1126509" cy="3499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25D5E3C-DF45-4BD4-B49A-703E31EE3473}"/>
                </a:ext>
              </a:extLst>
            </p:cNvPr>
            <p:cNvGrpSpPr/>
            <p:nvPr/>
          </p:nvGrpSpPr>
          <p:grpSpPr>
            <a:xfrm>
              <a:off x="2104147" y="1301434"/>
              <a:ext cx="1559645" cy="2819109"/>
              <a:chOff x="19467" y="-8674"/>
              <a:chExt cx="1562101" cy="281910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C2C42FD-FC54-4AF6-B6A2-464C38E5630E}"/>
                  </a:ext>
                </a:extLst>
              </p:cNvPr>
              <p:cNvSpPr/>
              <p:nvPr/>
            </p:nvSpPr>
            <p:spPr>
              <a:xfrm>
                <a:off x="86143" y="295275"/>
                <a:ext cx="257175" cy="27048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0A60DB-22C5-407F-8A95-867239301325}"/>
                  </a:ext>
                </a:extLst>
              </p:cNvPr>
              <p:cNvGrpSpPr/>
              <p:nvPr/>
            </p:nvGrpSpPr>
            <p:grpSpPr>
              <a:xfrm>
                <a:off x="19468" y="1619251"/>
                <a:ext cx="361950" cy="266700"/>
                <a:chOff x="19468" y="1619251"/>
                <a:chExt cx="342900" cy="257175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5D11AAC-9532-42B9-B327-C200121D9E08}"/>
                    </a:ext>
                  </a:extLst>
                </p:cNvPr>
                <p:cNvSpPr/>
                <p:nvPr/>
              </p:nvSpPr>
              <p:spPr>
                <a:xfrm>
                  <a:off x="57568" y="1619251"/>
                  <a:ext cx="266700" cy="25717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3F959B6D-7A1C-4032-B3AA-71823D0604EC}"/>
                    </a:ext>
                  </a:extLst>
                </p:cNvPr>
                <p:cNvSpPr/>
                <p:nvPr/>
              </p:nvSpPr>
              <p:spPr>
                <a:xfrm>
                  <a:off x="19468" y="1619252"/>
                  <a:ext cx="3429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12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429A34C-96FE-4E08-A160-F15E368AA381}"/>
                  </a:ext>
                </a:extLst>
              </p:cNvPr>
              <p:cNvGrpSpPr/>
              <p:nvPr/>
            </p:nvGrpSpPr>
            <p:grpSpPr>
              <a:xfrm>
                <a:off x="28993" y="2028825"/>
                <a:ext cx="361950" cy="266700"/>
                <a:chOff x="28993" y="2028825"/>
                <a:chExt cx="361950" cy="26670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90B8151-4B40-4777-A999-1B24FCC25BF9}"/>
                    </a:ext>
                  </a:extLst>
                </p:cNvPr>
                <p:cNvSpPr/>
                <p:nvPr/>
              </p:nvSpPr>
              <p:spPr>
                <a:xfrm>
                  <a:off x="67093" y="2028825"/>
                  <a:ext cx="276226" cy="2667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BF10125-9E9E-443C-9422-17960C81BE50}"/>
                    </a:ext>
                  </a:extLst>
                </p:cNvPr>
                <p:cNvSpPr/>
                <p:nvPr/>
              </p:nvSpPr>
              <p:spPr>
                <a:xfrm>
                  <a:off x="28993" y="2047875"/>
                  <a:ext cx="361950" cy="2381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13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71AFF9E-C4B6-49A6-AAE0-AF048A577A97}"/>
                  </a:ext>
                </a:extLst>
              </p:cNvPr>
              <p:cNvGrpSpPr/>
              <p:nvPr/>
            </p:nvGrpSpPr>
            <p:grpSpPr>
              <a:xfrm>
                <a:off x="28993" y="1209675"/>
                <a:ext cx="342899" cy="276225"/>
                <a:chOff x="28993" y="1209675"/>
                <a:chExt cx="333374" cy="276225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4D7A6A8-C8E4-44F7-8A4F-3019E4D9F315}"/>
                    </a:ext>
                  </a:extLst>
                </p:cNvPr>
                <p:cNvSpPr/>
                <p:nvPr/>
              </p:nvSpPr>
              <p:spPr>
                <a:xfrm>
                  <a:off x="67093" y="1209675"/>
                  <a:ext cx="276225" cy="27622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E241D35E-812C-41A1-9F3C-FA635816FBD1}"/>
                    </a:ext>
                  </a:extLst>
                </p:cNvPr>
                <p:cNvSpPr/>
                <p:nvPr/>
              </p:nvSpPr>
              <p:spPr>
                <a:xfrm>
                  <a:off x="28993" y="1228725"/>
                  <a:ext cx="333374" cy="219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11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62EB6F9-B2A5-4937-8B10-E2DEBF951A0F}"/>
                  </a:ext>
                </a:extLst>
              </p:cNvPr>
              <p:cNvGrpSpPr/>
              <p:nvPr/>
            </p:nvGrpSpPr>
            <p:grpSpPr>
              <a:xfrm>
                <a:off x="19468" y="2409825"/>
                <a:ext cx="361950" cy="276225"/>
                <a:chOff x="19468" y="2409825"/>
                <a:chExt cx="361950" cy="276225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36F4BE73-2D3E-481D-8174-9BA60FD601BA}"/>
                    </a:ext>
                  </a:extLst>
                </p:cNvPr>
                <p:cNvSpPr/>
                <p:nvPr/>
              </p:nvSpPr>
              <p:spPr>
                <a:xfrm>
                  <a:off x="57568" y="2409825"/>
                  <a:ext cx="285750" cy="27622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3AC5F92-FE0B-427C-984B-194CDB7AA02E}"/>
                    </a:ext>
                  </a:extLst>
                </p:cNvPr>
                <p:cNvSpPr/>
                <p:nvPr/>
              </p:nvSpPr>
              <p:spPr>
                <a:xfrm>
                  <a:off x="19468" y="2409825"/>
                  <a:ext cx="361950" cy="2381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14</a:t>
                  </a:r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E09D165-461D-4C71-9E7D-3B77F145FCDB}"/>
                  </a:ext>
                </a:extLst>
              </p:cNvPr>
              <p:cNvSpPr/>
              <p:nvPr/>
            </p:nvSpPr>
            <p:spPr>
              <a:xfrm>
                <a:off x="41390" y="589666"/>
                <a:ext cx="465009" cy="2586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45B6355-CBB8-4B15-952F-256B2F9C8EC0}"/>
                  </a:ext>
                </a:extLst>
              </p:cNvPr>
              <p:cNvSpPr/>
              <p:nvPr/>
            </p:nvSpPr>
            <p:spPr>
              <a:xfrm>
                <a:off x="41390" y="-8674"/>
                <a:ext cx="465009" cy="228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NG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744BA84-903F-4948-8924-B7F2972C343C}"/>
                  </a:ext>
                </a:extLst>
              </p:cNvPr>
              <p:cNvGrpSpPr/>
              <p:nvPr/>
            </p:nvGrpSpPr>
            <p:grpSpPr>
              <a:xfrm>
                <a:off x="19467" y="828675"/>
                <a:ext cx="371474" cy="257176"/>
                <a:chOff x="19467" y="828675"/>
                <a:chExt cx="361950" cy="257175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32B5767-D2A7-4544-8477-6A37EF50DB6F}"/>
                    </a:ext>
                  </a:extLst>
                </p:cNvPr>
                <p:cNvSpPr/>
                <p:nvPr/>
              </p:nvSpPr>
              <p:spPr>
                <a:xfrm>
                  <a:off x="67092" y="828675"/>
                  <a:ext cx="266700" cy="25717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D24C8073-EDD9-47EF-B314-5546F5558C70}"/>
                    </a:ext>
                  </a:extLst>
                </p:cNvPr>
                <p:cNvSpPr/>
                <p:nvPr/>
              </p:nvSpPr>
              <p:spPr>
                <a:xfrm>
                  <a:off x="19467" y="828675"/>
                  <a:ext cx="361950" cy="2381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B1FD185-C443-4688-8D56-C39BDB7A79D0}"/>
                  </a:ext>
                </a:extLst>
              </p:cNvPr>
              <p:cNvSpPr/>
              <p:nvPr/>
            </p:nvSpPr>
            <p:spPr>
              <a:xfrm>
                <a:off x="381418" y="417418"/>
                <a:ext cx="1200150" cy="239301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</p:grpSp>
        <p:sp>
          <p:nvSpPr>
            <p:cNvPr id="65" name="Rectangle: Rounded Corners 21">
              <a:extLst>
                <a:ext uri="{FF2B5EF4-FFF2-40B4-BE49-F238E27FC236}">
                  <a16:creationId xmlns:a16="http://schemas.microsoft.com/office/drawing/2014/main" id="{114CD0A7-6FE9-4871-962B-B0B89DAE8C20}"/>
                </a:ext>
              </a:extLst>
            </p:cNvPr>
            <p:cNvSpPr/>
            <p:nvPr/>
          </p:nvSpPr>
          <p:spPr>
            <a:xfrm>
              <a:off x="2503568" y="3737228"/>
              <a:ext cx="1140516" cy="3429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9A7D975-9107-49AD-9DEC-78561BBC1689}"/>
                </a:ext>
              </a:extLst>
            </p:cNvPr>
            <p:cNvGrpSpPr/>
            <p:nvPr/>
          </p:nvGrpSpPr>
          <p:grpSpPr>
            <a:xfrm>
              <a:off x="2126036" y="1526511"/>
              <a:ext cx="358308" cy="399013"/>
              <a:chOff x="0" y="-8488"/>
              <a:chExt cx="358308" cy="399013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848EC32-3582-4804-A802-52747D06935C}"/>
                  </a:ext>
                </a:extLst>
              </p:cNvPr>
              <p:cNvCxnSpPr/>
              <p:nvPr/>
            </p:nvCxnSpPr>
            <p:spPr>
              <a:xfrm flipH="1">
                <a:off x="6468" y="0"/>
                <a:ext cx="1" cy="390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A712FDB-D4B9-4339-84EB-7A0D1688C01A}"/>
                  </a:ext>
                </a:extLst>
              </p:cNvPr>
              <p:cNvCxnSpPr/>
              <p:nvPr/>
            </p:nvCxnSpPr>
            <p:spPr>
              <a:xfrm flipV="1">
                <a:off x="3897" y="-8488"/>
                <a:ext cx="354411" cy="1242"/>
              </a:xfrm>
              <a:prstGeom prst="straightConnector1">
                <a:avLst/>
              </a:prstGeom>
              <a:ln w="19050">
                <a:solidFill>
                  <a:sysClr val="windowText" lastClr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F4DA483-C221-4E8E-A784-685758B95B3D}"/>
                  </a:ext>
                </a:extLst>
              </p:cNvPr>
              <p:cNvCxnSpPr/>
              <p:nvPr/>
            </p:nvCxnSpPr>
            <p:spPr>
              <a:xfrm flipV="1">
                <a:off x="0" y="389283"/>
                <a:ext cx="322192" cy="12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0F24E9-F0BB-45F4-ABCB-2C089E6BFEC0}"/>
                </a:ext>
              </a:extLst>
            </p:cNvPr>
            <p:cNvSpPr/>
            <p:nvPr/>
          </p:nvSpPr>
          <p:spPr>
            <a:xfrm>
              <a:off x="2500823" y="1361964"/>
              <a:ext cx="902390" cy="208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Notify NG error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for FA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AC55A2E-9A5B-4671-99CE-15F477E3CB70}"/>
                </a:ext>
              </a:extLst>
            </p:cNvPr>
            <p:cNvSpPr/>
            <p:nvPr/>
          </p:nvSpPr>
          <p:spPr>
            <a:xfrm>
              <a:off x="2510348" y="1753629"/>
              <a:ext cx="730940" cy="309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Find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Pallet ID &amp; F/G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BC8986-6F27-4B1D-ABB7-A1EB760B20DB}"/>
                </a:ext>
              </a:extLst>
            </p:cNvPr>
            <p:cNvSpPr/>
            <p:nvPr/>
          </p:nvSpPr>
          <p:spPr>
            <a:xfrm>
              <a:off x="2481773" y="2122823"/>
              <a:ext cx="1074961" cy="22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Matching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Pallet ID &amp; Outer carton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E9AC137-7A1A-4419-9165-1934A6047D80}"/>
                </a:ext>
              </a:extLst>
            </p:cNvPr>
            <p:cNvSpPr/>
            <p:nvPr/>
          </p:nvSpPr>
          <p:spPr>
            <a:xfrm>
              <a:off x="2491298" y="2476389"/>
              <a:ext cx="911915" cy="268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Record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Pallet ID &amp; S/N carton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F434DA-2E50-4A83-BF48-4AD09F407090}"/>
                </a:ext>
              </a:extLst>
            </p:cNvPr>
            <p:cNvSpPr/>
            <p:nvPr/>
          </p:nvSpPr>
          <p:spPr>
            <a:xfrm>
              <a:off x="2501107" y="2894913"/>
              <a:ext cx="940490" cy="3406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Find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all lots same model, shift, date, </a:t>
              </a:r>
              <a:r>
                <a:rPr lang="en-US" sz="1400" baseline="0" dirty="0" smtClean="0">
                  <a:solidFill>
                    <a:sysClr val="windowText" lastClr="000000"/>
                  </a:solidFill>
                  <a:effectLst/>
                </a:rPr>
                <a:t>line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CAAEB88-C4A6-453F-8299-D07939FCB57B}"/>
                </a:ext>
              </a:extLst>
            </p:cNvPr>
            <p:cNvSpPr/>
            <p:nvPr/>
          </p:nvSpPr>
          <p:spPr>
            <a:xfrm>
              <a:off x="2510348" y="3325253"/>
              <a:ext cx="959540" cy="184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Chop stamp physical all lots</a:t>
              </a:r>
            </a:p>
            <a:p>
              <a:pPr algn="l"/>
              <a:endParaRPr lang="en-US" sz="14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FA33105-9BFA-4919-8FFF-224311841BD6}"/>
                </a:ext>
              </a:extLst>
            </p:cNvPr>
            <p:cNvSpPr/>
            <p:nvPr/>
          </p:nvSpPr>
          <p:spPr>
            <a:xfrm>
              <a:off x="2532530" y="3768420"/>
              <a:ext cx="959540" cy="183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Report daily</a:t>
              </a:r>
            </a:p>
            <a:p>
              <a:pPr algn="l"/>
              <a:endParaRPr lang="en-US" sz="14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217A346-0F31-4415-9442-B587DC0F3B2C}"/>
                </a:ext>
              </a:extLst>
            </p:cNvPr>
            <p:cNvSpPr/>
            <p:nvPr/>
          </p:nvSpPr>
          <p:spPr>
            <a:xfrm>
              <a:off x="736511" y="3392395"/>
              <a:ext cx="689113" cy="205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Second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check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C21E627-05B7-4BAE-A117-C45415E423C8}"/>
                </a:ext>
              </a:extLst>
            </p:cNvPr>
            <p:cNvSpPr/>
            <p:nvPr/>
          </p:nvSpPr>
          <p:spPr>
            <a:xfrm>
              <a:off x="741157" y="1761783"/>
              <a:ext cx="637353" cy="1828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effectLst/>
                </a:rPr>
                <a:t>First</a:t>
              </a:r>
              <a:r>
                <a:rPr lang="en-US" sz="1200" baseline="0" dirty="0">
                  <a:solidFill>
                    <a:sysClr val="windowText" lastClr="000000"/>
                  </a:solidFill>
                  <a:effectLst/>
                </a:rPr>
                <a:t> check</a:t>
              </a:r>
              <a:endParaRPr lang="en-US" sz="120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D93491A-B358-40F6-BF73-EAF027C081F7}"/>
                </a:ext>
              </a:extLst>
            </p:cNvPr>
            <p:cNvSpPr/>
            <p:nvPr/>
          </p:nvSpPr>
          <p:spPr>
            <a:xfrm>
              <a:off x="736511" y="2383583"/>
              <a:ext cx="708163" cy="2259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OQC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inspection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EAE9E86-862F-42F5-9CA6-6CF513F9D77A}"/>
                </a:ext>
              </a:extLst>
            </p:cNvPr>
            <p:cNvSpPr/>
            <p:nvPr/>
          </p:nvSpPr>
          <p:spPr>
            <a:xfrm>
              <a:off x="726986" y="2770937"/>
              <a:ext cx="831987" cy="240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Check S/N inner product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904ED30-AC5C-4849-8EC1-7A789EA69E16}"/>
                </a:ext>
              </a:extLst>
            </p:cNvPr>
            <p:cNvSpPr/>
            <p:nvPr/>
          </p:nvSpPr>
          <p:spPr>
            <a:xfrm>
              <a:off x="726985" y="3119412"/>
              <a:ext cx="889138" cy="1573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Weight 2nd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6E09539-E681-4DA2-8801-0E0051BADCE9}"/>
                </a:ext>
              </a:extLst>
            </p:cNvPr>
            <p:cNvSpPr/>
            <p:nvPr/>
          </p:nvSpPr>
          <p:spPr>
            <a:xfrm>
              <a:off x="712770" y="3779035"/>
              <a:ext cx="927238" cy="1642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Return sample</a:t>
              </a:r>
            </a:p>
            <a:p>
              <a:pPr algn="l"/>
              <a:endParaRPr lang="en-US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CDAEA5E-1F30-441A-9BE4-1728DBC0E573}"/>
                </a:ext>
              </a:extLst>
            </p:cNvPr>
            <p:cNvSpPr/>
            <p:nvPr/>
          </p:nvSpPr>
          <p:spPr>
            <a:xfrm>
              <a:off x="744956" y="1438431"/>
              <a:ext cx="927238" cy="2327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Pick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up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 sample</a:t>
              </a:r>
            </a:p>
            <a:p>
              <a:pPr algn="l"/>
              <a:endParaRPr lang="en-US" sz="14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D93491A-B358-40F6-BF73-EAF027C081F7}"/>
                </a:ext>
              </a:extLst>
            </p:cNvPr>
            <p:cNvSpPr/>
            <p:nvPr/>
          </p:nvSpPr>
          <p:spPr>
            <a:xfrm>
              <a:off x="726734" y="2026243"/>
              <a:ext cx="708163" cy="2514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OQC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inspection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1950070" y="1769595"/>
              <a:ext cx="1835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ounded Rectangular Callout 96">
            <a:extLst>
              <a:ext uri="{FF2B5EF4-FFF2-40B4-BE49-F238E27FC236}">
                <a16:creationId xmlns:a16="http://schemas.microsoft.com/office/drawing/2014/main" id="{4F529F5E-2278-46CB-AA89-C99B8F025EAC}"/>
              </a:ext>
            </a:extLst>
          </p:cNvPr>
          <p:cNvSpPr/>
          <p:nvPr/>
        </p:nvSpPr>
        <p:spPr>
          <a:xfrm>
            <a:off x="593101" y="6108586"/>
            <a:ext cx="4274715" cy="390657"/>
          </a:xfrm>
          <a:prstGeom prst="wedgeRoundRectCallout">
            <a:avLst>
              <a:gd name="adj1" fmla="val 37676"/>
              <a:gd name="adj2" fmla="val -128463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473A186-6C29-45C1-91C9-504A1E081DA5}"/>
              </a:ext>
            </a:extLst>
          </p:cNvPr>
          <p:cNvSpPr/>
          <p:nvPr/>
        </p:nvSpPr>
        <p:spPr>
          <a:xfrm>
            <a:off x="1630760" y="6183902"/>
            <a:ext cx="2849799" cy="241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>
                <a:solidFill>
                  <a:sysClr val="windowText" lastClr="000000"/>
                </a:solidFill>
                <a:effectLst/>
              </a:rPr>
              <a:t>OQC c</a:t>
            </a:r>
            <a:r>
              <a:rPr lang="en-US" sz="1400" b="1">
                <a:solidFill>
                  <a:sysClr val="windowText" lastClr="000000"/>
                </a:solidFill>
              </a:rPr>
              <a:t>hop stamp procedure</a:t>
            </a:r>
          </a:p>
        </p:txBody>
      </p:sp>
      <p:sp>
        <p:nvSpPr>
          <p:cNvPr id="99" name="Multiplication Sign 59">
            <a:extLst>
              <a:ext uri="{FF2B5EF4-FFF2-40B4-BE49-F238E27FC236}">
                <a16:creationId xmlns:a16="http://schemas.microsoft.com/office/drawing/2014/main" id="{615E86B9-368C-46BE-962D-868D62434AB6}"/>
              </a:ext>
            </a:extLst>
          </p:cNvPr>
          <p:cNvSpPr/>
          <p:nvPr/>
        </p:nvSpPr>
        <p:spPr>
          <a:xfrm>
            <a:off x="2287906" y="2650791"/>
            <a:ext cx="279165" cy="24712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DD84073A-F099-4E27-AFA6-365E48BF6F65}"/>
              </a:ext>
            </a:extLst>
          </p:cNvPr>
          <p:cNvSpPr/>
          <p:nvPr/>
        </p:nvSpPr>
        <p:spPr>
          <a:xfrm rot="5400000">
            <a:off x="5695510" y="3140426"/>
            <a:ext cx="1445064" cy="563468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096201B-C668-482C-955E-F00B1D5F5C92}"/>
              </a:ext>
            </a:extLst>
          </p:cNvPr>
          <p:cNvSpPr/>
          <p:nvPr/>
        </p:nvSpPr>
        <p:spPr>
          <a:xfrm>
            <a:off x="7431627" y="1203445"/>
            <a:ext cx="1362075" cy="258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defTabSz="914400"/>
            <a:r>
              <a:rPr lang="en-US" sz="1600" b="1" dirty="0">
                <a:solidFill>
                  <a:sysClr val="windowText" lastClr="000000"/>
                </a:solidFill>
                <a:latin typeface="Calibri" panose="020F0502020204030204"/>
              </a:rPr>
              <a:t>Analysis</a:t>
            </a:r>
            <a:r>
              <a:rPr lang="en-US" sz="1400" b="1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7431627" y="1581315"/>
            <a:ext cx="2587583" cy="4205536"/>
            <a:chOff x="7431628" y="1581315"/>
            <a:chExt cx="2430956" cy="370872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C94174F-CD3D-4037-8003-E09D4882D6BA}"/>
                </a:ext>
              </a:extLst>
            </p:cNvPr>
            <p:cNvSpPr/>
            <p:nvPr/>
          </p:nvSpPr>
          <p:spPr>
            <a:xfrm>
              <a:off x="7431628" y="4134127"/>
              <a:ext cx="2425703" cy="11097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/>
              <a:endParaRPr lang="en-US" sz="1100">
                <a:solidFill>
                  <a:sysClr val="windowText" lastClr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050B39E-7F13-486B-8EA8-22B27BFE810D}"/>
                </a:ext>
              </a:extLst>
            </p:cNvPr>
            <p:cNvSpPr/>
            <p:nvPr/>
          </p:nvSpPr>
          <p:spPr>
            <a:xfrm>
              <a:off x="7431630" y="2855190"/>
              <a:ext cx="2430954" cy="111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/>
              <a:endParaRPr lang="en-US" sz="1100">
                <a:solidFill>
                  <a:sysClr val="windowText" lastClr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73E8035-D804-4ED6-A514-684B5CDF1377}"/>
                </a:ext>
              </a:extLst>
            </p:cNvPr>
            <p:cNvSpPr/>
            <p:nvPr/>
          </p:nvSpPr>
          <p:spPr>
            <a:xfrm>
              <a:off x="7510123" y="1700264"/>
              <a:ext cx="2120768" cy="894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OQC inspection result </a:t>
              </a:r>
              <a:r>
                <a:rPr lang="en-US" sz="1400" b="1" dirty="0">
                  <a:solidFill>
                    <a:sysClr val="windowText" lastClr="000000"/>
                  </a:solidFill>
                  <a:effectLst/>
                </a:rPr>
                <a:t>no link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 FA &amp; SCM system, easy mistake. (</a:t>
              </a:r>
              <a:r>
                <a:rPr lang="en-US" sz="1400" b="1" dirty="0">
                  <a:solidFill>
                    <a:sysClr val="windowText" lastClr="000000"/>
                  </a:solidFill>
                  <a:effectLst/>
                </a:rPr>
                <a:t>7 steps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)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4730467-E1E1-4DFD-952B-9896CB70E887}"/>
                </a:ext>
              </a:extLst>
            </p:cNvPr>
            <p:cNvSpPr/>
            <p:nvPr/>
          </p:nvSpPr>
          <p:spPr>
            <a:xfrm>
              <a:off x="7431629" y="1581315"/>
              <a:ext cx="2425703" cy="11687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46C36C6-3D3D-47BF-A37C-8D79D5A435C7}"/>
                </a:ext>
              </a:extLst>
            </p:cNvPr>
            <p:cNvSpPr/>
            <p:nvPr/>
          </p:nvSpPr>
          <p:spPr>
            <a:xfrm>
              <a:off x="7431630" y="3050153"/>
              <a:ext cx="2199261" cy="6072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All procedures are </a:t>
              </a:r>
              <a:r>
                <a:rPr lang="en-US" sz="1400" b="1" dirty="0">
                  <a:solidFill>
                    <a:sysClr val="windowText" lastClr="000000"/>
                  </a:solidFill>
                  <a:effectLst/>
                </a:rPr>
                <a:t>manual by Excel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, loss time </a:t>
              </a:r>
              <a:r>
                <a:rPr lang="en-US" sz="1400" b="1" dirty="0">
                  <a:solidFill>
                    <a:sysClr val="windowText" lastClr="000000"/>
                  </a:solidFill>
                  <a:effectLst/>
                </a:rPr>
                <a:t>to traceability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, and skip processes.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07512A-48B6-4380-91BB-5EA94C5CCD2D}"/>
                </a:ext>
              </a:extLst>
            </p:cNvPr>
            <p:cNvSpPr/>
            <p:nvPr/>
          </p:nvSpPr>
          <p:spPr>
            <a:xfrm>
              <a:off x="7510123" y="4040902"/>
              <a:ext cx="2066887" cy="1249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The results of the inspection process are </a:t>
              </a:r>
              <a:r>
                <a:rPr lang="en-US" sz="1400" b="1" dirty="0">
                  <a:solidFill>
                    <a:sysClr val="windowText" lastClr="000000"/>
                  </a:solidFill>
                  <a:effectLst/>
                </a:rPr>
                <a:t>manually stamped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. Loss of time to stamp.</a:t>
              </a:r>
            </a:p>
          </p:txBody>
        </p:sp>
      </p:grpSp>
      <p:sp>
        <p:nvSpPr>
          <p:cNvPr id="116" name="Octagon 115">
            <a:extLst>
              <a:ext uri="{FF2B5EF4-FFF2-40B4-BE49-F238E27FC236}">
                <a16:creationId xmlns:a16="http://schemas.microsoft.com/office/drawing/2014/main" id="{BE9E7A8C-AAFE-4429-A6D2-1F1041A61145}"/>
              </a:ext>
            </a:extLst>
          </p:cNvPr>
          <p:cNvSpPr/>
          <p:nvPr/>
        </p:nvSpPr>
        <p:spPr>
          <a:xfrm>
            <a:off x="7031236" y="3438758"/>
            <a:ext cx="336541" cy="281303"/>
          </a:xfrm>
          <a:prstGeom prst="oct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7" name="Octagon 116">
            <a:extLst>
              <a:ext uri="{FF2B5EF4-FFF2-40B4-BE49-F238E27FC236}">
                <a16:creationId xmlns:a16="http://schemas.microsoft.com/office/drawing/2014/main" id="{13B25BA8-0ECA-4327-AECE-FB9361FB7639}"/>
              </a:ext>
            </a:extLst>
          </p:cNvPr>
          <p:cNvSpPr/>
          <p:nvPr/>
        </p:nvSpPr>
        <p:spPr>
          <a:xfrm>
            <a:off x="6993466" y="2177932"/>
            <a:ext cx="336541" cy="281303"/>
          </a:xfrm>
          <a:prstGeom prst="oct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18" name="Octagon 117">
            <a:extLst>
              <a:ext uri="{FF2B5EF4-FFF2-40B4-BE49-F238E27FC236}">
                <a16:creationId xmlns:a16="http://schemas.microsoft.com/office/drawing/2014/main" id="{2F4AA2F5-6508-4252-9F0B-1CB7F7A61235}"/>
              </a:ext>
            </a:extLst>
          </p:cNvPr>
          <p:cNvSpPr/>
          <p:nvPr/>
        </p:nvSpPr>
        <p:spPr>
          <a:xfrm>
            <a:off x="6993466" y="4973540"/>
            <a:ext cx="336541" cy="281303"/>
          </a:xfrm>
          <a:prstGeom prst="oct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ysClr val="windowText" lastClr="000000"/>
                </a:solidFill>
              </a:rPr>
              <a:t>3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85712" y="472719"/>
            <a:ext cx="4437552" cy="492051"/>
            <a:chOff x="2854911" y="4406912"/>
            <a:chExt cx="3068776" cy="263315"/>
          </a:xfrm>
        </p:grpSpPr>
        <p:sp>
          <p:nvSpPr>
            <p:cNvPr id="121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2954806" y="4408004"/>
              <a:ext cx="2862263" cy="2455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Overview of the OQC inspection </a:t>
              </a:r>
              <a:r>
                <a:rPr lang="en-US" sz="14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process</a:t>
              </a:r>
              <a:endParaRPr 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15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9105153" y="1734957"/>
            <a:ext cx="1315864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05156" y="1954743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081" y="805129"/>
          <a:ext cx="11074997" cy="5985407"/>
        </p:xfrm>
        <a:graphic>
          <a:graphicData uri="http://schemas.openxmlformats.org/drawingml/2006/table">
            <a:tbl>
              <a:tblPr firstRow="1" bandRow="1"/>
              <a:tblGrid>
                <a:gridCol w="429789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2879468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1182060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3940147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388394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140773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3139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Meeting, discuss, analyze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shortage shipment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1654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Upload production plan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Pick-up sample 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Outer carton and inner box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Modify weight check OQC 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normal inspection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39053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Reliability inspection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 all serial of product for ensure matching serial 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25128"/>
                  </a:ext>
                </a:extLst>
              </a:tr>
              <a:tr h="27034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Return sample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0499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Function OQC judgment all lot for production result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1360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FA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32933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SCM</a:t>
                      </a:r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20101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with WMS of SCM</a:t>
                      </a:r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808238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daily OQC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2272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A8935F-29BC-4EDD-525F-F78768D88359}"/>
              </a:ext>
            </a:extLst>
          </p:cNvPr>
          <p:cNvCxnSpPr>
            <a:cxnSpLocks/>
          </p:cNvCxnSpPr>
          <p:nvPr/>
        </p:nvCxnSpPr>
        <p:spPr>
          <a:xfrm>
            <a:off x="5206262" y="1236934"/>
            <a:ext cx="1274007" cy="1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53208" y="50156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936619" y="64058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656627" y="627526"/>
            <a:ext cx="638103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334003" y="477124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688919" y="458105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793745" y="458105"/>
            <a:ext cx="70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Go-live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9F81A4-721C-F6D0-F298-B42BE3C44D82}"/>
              </a:ext>
            </a:extLst>
          </p:cNvPr>
          <p:cNvCxnSpPr>
            <a:cxnSpLocks/>
          </p:cNvCxnSpPr>
          <p:nvPr/>
        </p:nvCxnSpPr>
        <p:spPr>
          <a:xfrm>
            <a:off x="6487286" y="1585622"/>
            <a:ext cx="438774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21226A-49F6-477C-6E3B-70EAE09B5799}"/>
              </a:ext>
            </a:extLst>
          </p:cNvPr>
          <p:cNvCxnSpPr>
            <a:cxnSpLocks/>
          </p:cNvCxnSpPr>
          <p:nvPr/>
        </p:nvCxnSpPr>
        <p:spPr>
          <a:xfrm>
            <a:off x="6532329" y="1904791"/>
            <a:ext cx="408441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B413F4-B4B8-5118-599F-132D64FFEC2F}"/>
              </a:ext>
            </a:extLst>
          </p:cNvPr>
          <p:cNvCxnSpPr>
            <a:cxnSpLocks/>
          </p:cNvCxnSpPr>
          <p:nvPr/>
        </p:nvCxnSpPr>
        <p:spPr>
          <a:xfrm>
            <a:off x="6965337" y="2246730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DD995AA-0B32-B72B-E950-E08CC79680DC}"/>
              </a:ext>
            </a:extLst>
          </p:cNvPr>
          <p:cNvCxnSpPr>
            <a:cxnSpLocks/>
          </p:cNvCxnSpPr>
          <p:nvPr/>
        </p:nvCxnSpPr>
        <p:spPr>
          <a:xfrm>
            <a:off x="6937287" y="2561386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6FC228-DB21-1604-2DED-157FF2A7BB2E}"/>
              </a:ext>
            </a:extLst>
          </p:cNvPr>
          <p:cNvCxnSpPr>
            <a:cxnSpLocks/>
          </p:cNvCxnSpPr>
          <p:nvPr/>
        </p:nvCxnSpPr>
        <p:spPr>
          <a:xfrm>
            <a:off x="5206262" y="1368693"/>
            <a:ext cx="1274007" cy="2907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804F2C-BA57-3DAF-BB24-DA8596425386}"/>
              </a:ext>
            </a:extLst>
          </p:cNvPr>
          <p:cNvCxnSpPr>
            <a:cxnSpLocks/>
          </p:cNvCxnSpPr>
          <p:nvPr/>
        </p:nvCxnSpPr>
        <p:spPr>
          <a:xfrm>
            <a:off x="7337517" y="2910846"/>
            <a:ext cx="410577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391247-B0A3-B7BF-2157-233F356DD87D}"/>
              </a:ext>
            </a:extLst>
          </p:cNvPr>
          <p:cNvCxnSpPr>
            <a:cxnSpLocks/>
          </p:cNvCxnSpPr>
          <p:nvPr/>
        </p:nvCxnSpPr>
        <p:spPr>
          <a:xfrm>
            <a:off x="7774220" y="3245520"/>
            <a:ext cx="363939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06B94C-4FEF-5CAC-621D-6C018CAE2D5D}"/>
              </a:ext>
            </a:extLst>
          </p:cNvPr>
          <p:cNvCxnSpPr>
            <a:cxnSpLocks/>
          </p:cNvCxnSpPr>
          <p:nvPr/>
        </p:nvCxnSpPr>
        <p:spPr>
          <a:xfrm>
            <a:off x="8164285" y="3576315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98204B-892D-9CBE-9B69-6CD22E3A2F44}"/>
              </a:ext>
            </a:extLst>
          </p:cNvPr>
          <p:cNvCxnSpPr>
            <a:cxnSpLocks/>
          </p:cNvCxnSpPr>
          <p:nvPr/>
        </p:nvCxnSpPr>
        <p:spPr>
          <a:xfrm>
            <a:off x="8151222" y="3894170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130F72-9CC6-FF75-54E2-95CD85291C9A}"/>
              </a:ext>
            </a:extLst>
          </p:cNvPr>
          <p:cNvCxnSpPr>
            <a:cxnSpLocks/>
          </p:cNvCxnSpPr>
          <p:nvPr/>
        </p:nvCxnSpPr>
        <p:spPr>
          <a:xfrm>
            <a:off x="8159938" y="4382019"/>
            <a:ext cx="391481" cy="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4683DA-0A3B-16C3-A9EC-5F166CA0B036}"/>
              </a:ext>
            </a:extLst>
          </p:cNvPr>
          <p:cNvCxnSpPr>
            <a:cxnSpLocks/>
          </p:cNvCxnSpPr>
          <p:nvPr/>
        </p:nvCxnSpPr>
        <p:spPr>
          <a:xfrm flipV="1">
            <a:off x="8168214" y="4728754"/>
            <a:ext cx="779945" cy="14012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46811D-38E7-7AFF-DBD7-24BA7DE47715}"/>
              </a:ext>
            </a:extLst>
          </p:cNvPr>
          <p:cNvCxnSpPr>
            <a:cxnSpLocks/>
          </p:cNvCxnSpPr>
          <p:nvPr/>
        </p:nvCxnSpPr>
        <p:spPr>
          <a:xfrm flipV="1">
            <a:off x="8987348" y="5199017"/>
            <a:ext cx="757798" cy="749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DF490C-8174-5C30-15F9-EAD4B2298A36}"/>
              </a:ext>
            </a:extLst>
          </p:cNvPr>
          <p:cNvCxnSpPr>
            <a:cxnSpLocks/>
          </p:cNvCxnSpPr>
          <p:nvPr/>
        </p:nvCxnSpPr>
        <p:spPr>
          <a:xfrm flipV="1">
            <a:off x="8987348" y="5669281"/>
            <a:ext cx="757798" cy="9944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9286054" y="6154043"/>
            <a:ext cx="751067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59FC6-374D-4F61-B71E-1B3F81E847A8}"/>
              </a:ext>
            </a:extLst>
          </p:cNvPr>
          <p:cNvCxnSpPr>
            <a:cxnSpLocks/>
          </p:cNvCxnSpPr>
          <p:nvPr/>
        </p:nvCxnSpPr>
        <p:spPr>
          <a:xfrm>
            <a:off x="6493428" y="1081225"/>
            <a:ext cx="25934" cy="562589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8136200" y="6569305"/>
            <a:ext cx="1948075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SCHEDULE OQC </a:t>
            </a:r>
            <a:r>
              <a:rPr lang="en-US" b="1" dirty="0"/>
              <a:t>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05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sample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AD6E9D7-C448-4769-87FE-5A47636C3D9C}"/>
              </a:ext>
            </a:extLst>
          </p:cNvPr>
          <p:cNvSpPr/>
          <p:nvPr/>
        </p:nvSpPr>
        <p:spPr>
          <a:xfrm>
            <a:off x="8587134" y="5357846"/>
            <a:ext cx="877693" cy="707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link weight FA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4EF8E75-AD49-4459-B02F-10A229BC616A}"/>
              </a:ext>
            </a:extLst>
          </p:cNvPr>
          <p:cNvCxnSpPr/>
          <p:nvPr/>
        </p:nvCxnSpPr>
        <p:spPr>
          <a:xfrm flipV="1">
            <a:off x="1682702" y="4536324"/>
            <a:ext cx="9028685" cy="2"/>
          </a:xfrm>
          <a:prstGeom prst="straightConnector1">
            <a:avLst/>
          </a:prstGeom>
          <a:ln w="1270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31506" y="5180414"/>
            <a:ext cx="1606146" cy="1500003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733" y="760958"/>
              <a:ext cx="795130" cy="15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pic>
        <p:nvPicPr>
          <p:cNvPr id="190" name="Picture 189">
            <a:extLst>
              <a:ext uri="{FF2B5EF4-FFF2-40B4-BE49-F238E27FC236}">
                <a16:creationId xmlns:a16="http://schemas.microsoft.com/office/drawing/2014/main" id="{37C4D034-232E-4BD1-A1FA-93BD75044F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09" y="4993376"/>
            <a:ext cx="1009893" cy="926498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F7726433-616F-4DBD-8A71-67D4CD3ADF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521194" y="5012688"/>
            <a:ext cx="290829" cy="605027"/>
          </a:xfrm>
          <a:prstGeom prst="rect">
            <a:avLst/>
          </a:prstGeom>
        </p:spPr>
      </p:pic>
      <p:sp>
        <p:nvSpPr>
          <p:cNvPr id="192" name="object 199">
            <a:extLst>
              <a:ext uri="{FF2B5EF4-FFF2-40B4-BE49-F238E27FC236}">
                <a16:creationId xmlns:a16="http://schemas.microsoft.com/office/drawing/2014/main" id="{61F06666-9518-4117-BA04-82EF9D8BC418}"/>
              </a:ext>
            </a:extLst>
          </p:cNvPr>
          <p:cNvSpPr/>
          <p:nvPr/>
        </p:nvSpPr>
        <p:spPr>
          <a:xfrm flipH="1">
            <a:off x="1723942" y="5134787"/>
            <a:ext cx="475296" cy="518513"/>
          </a:xfrm>
          <a:prstGeom prst="rect">
            <a:avLst/>
          </a:prstGeom>
          <a:blipFill>
            <a:blip r:embed="rId13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7D271352-6182-4330-8D73-C7B869D5CE94}"/>
              </a:ext>
            </a:extLst>
          </p:cNvPr>
          <p:cNvCxnSpPr/>
          <p:nvPr/>
        </p:nvCxnSpPr>
        <p:spPr>
          <a:xfrm flipV="1">
            <a:off x="1760007" y="5815216"/>
            <a:ext cx="2838719" cy="2"/>
          </a:xfrm>
          <a:prstGeom prst="straightConnector1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Elbow 333">
            <a:extLst>
              <a:ext uri="{FF2B5EF4-FFF2-40B4-BE49-F238E27FC236}">
                <a16:creationId xmlns:a16="http://schemas.microsoft.com/office/drawing/2014/main" id="{384B63C0-4195-4EF3-9200-6BFA69922B63}"/>
              </a:ext>
            </a:extLst>
          </p:cNvPr>
          <p:cNvCxnSpPr/>
          <p:nvPr/>
        </p:nvCxnSpPr>
        <p:spPr>
          <a:xfrm rot="5400000">
            <a:off x="6104617" y="4808786"/>
            <a:ext cx="794922" cy="781409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Elbow 334">
            <a:extLst>
              <a:ext uri="{FF2B5EF4-FFF2-40B4-BE49-F238E27FC236}">
                <a16:creationId xmlns:a16="http://schemas.microsoft.com/office/drawing/2014/main" id="{87C31E09-3AE7-4886-A599-4BD1BCD9ED46}"/>
              </a:ext>
            </a:extLst>
          </p:cNvPr>
          <p:cNvCxnSpPr>
            <a:stCxn id="208" idx="4"/>
          </p:cNvCxnSpPr>
          <p:nvPr/>
        </p:nvCxnSpPr>
        <p:spPr>
          <a:xfrm rot="5400000">
            <a:off x="6666825" y="4205382"/>
            <a:ext cx="1052132" cy="2116203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846DD9E-A44C-4A46-8949-69056789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874" y="5035731"/>
            <a:ext cx="1060123" cy="821524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FA92D1A9-61A0-4964-B634-C15D31ACFA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55703" flipV="1">
            <a:off x="10736639" y="4883819"/>
            <a:ext cx="261515" cy="648767"/>
          </a:xfrm>
          <a:prstGeom prst="rect">
            <a:avLst/>
          </a:prstGeom>
        </p:spPr>
      </p:pic>
      <p:sp>
        <p:nvSpPr>
          <p:cNvPr id="198" name="object 199">
            <a:extLst>
              <a:ext uri="{FF2B5EF4-FFF2-40B4-BE49-F238E27FC236}">
                <a16:creationId xmlns:a16="http://schemas.microsoft.com/office/drawing/2014/main" id="{2EC7AF26-53CA-463B-B98C-6AF2385759BC}"/>
              </a:ext>
            </a:extLst>
          </p:cNvPr>
          <p:cNvSpPr/>
          <p:nvPr/>
        </p:nvSpPr>
        <p:spPr>
          <a:xfrm flipH="1">
            <a:off x="10179245" y="5188833"/>
            <a:ext cx="518766" cy="574997"/>
          </a:xfrm>
          <a:prstGeom prst="rect">
            <a:avLst/>
          </a:prstGeom>
          <a:blipFill>
            <a:blip r:embed="rId13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99" name="Connector: Elbow 350">
            <a:extLst>
              <a:ext uri="{FF2B5EF4-FFF2-40B4-BE49-F238E27FC236}">
                <a16:creationId xmlns:a16="http://schemas.microsoft.com/office/drawing/2014/main" id="{3771EE05-4F4E-41D0-A2D4-DC9B3FDD7645}"/>
              </a:ext>
            </a:extLst>
          </p:cNvPr>
          <p:cNvCxnSpPr>
            <a:stCxn id="196" idx="2"/>
          </p:cNvCxnSpPr>
          <p:nvPr/>
        </p:nvCxnSpPr>
        <p:spPr>
          <a:xfrm rot="5400000">
            <a:off x="8547559" y="3419307"/>
            <a:ext cx="391434" cy="5267323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34A4ADC-9D3C-436C-BAA2-80B50C42747F}"/>
              </a:ext>
            </a:extLst>
          </p:cNvPr>
          <p:cNvSpPr/>
          <p:nvPr/>
        </p:nvSpPr>
        <p:spPr>
          <a:xfrm>
            <a:off x="7132342" y="5069390"/>
            <a:ext cx="1072135" cy="707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link weight FA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BDDD1C3-3E54-4729-B41B-843CBCD5BFD5}"/>
              </a:ext>
            </a:extLst>
          </p:cNvPr>
          <p:cNvSpPr/>
          <p:nvPr/>
        </p:nvSpPr>
        <p:spPr>
          <a:xfrm>
            <a:off x="492834" y="6072973"/>
            <a:ext cx="1848584" cy="516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pick-up quantity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4F81DE6-4E03-4DD4-995D-FB1E6841EE19}"/>
              </a:ext>
            </a:extLst>
          </p:cNvPr>
          <p:cNvCxnSpPr/>
          <p:nvPr/>
        </p:nvCxnSpPr>
        <p:spPr>
          <a:xfrm>
            <a:off x="5487692" y="4765035"/>
            <a:ext cx="0" cy="372262"/>
          </a:xfrm>
          <a:prstGeom prst="straightConnector1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090982" y="4310292"/>
            <a:ext cx="56693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DC436185-61B4-4256-9738-B9CFEEE0FDEC}"/>
              </a:ext>
            </a:extLst>
          </p:cNvPr>
          <p:cNvSpPr/>
          <p:nvPr/>
        </p:nvSpPr>
        <p:spPr>
          <a:xfrm>
            <a:off x="2475303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009A188A-D6B5-45F3-9ECE-6075B2742B36}"/>
              </a:ext>
            </a:extLst>
          </p:cNvPr>
          <p:cNvSpPr/>
          <p:nvPr/>
        </p:nvSpPr>
        <p:spPr>
          <a:xfrm>
            <a:off x="3852413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FB2A8273-6AEF-4247-A3DF-98D4173BC63E}"/>
              </a:ext>
            </a:extLst>
          </p:cNvPr>
          <p:cNvSpPr/>
          <p:nvPr/>
        </p:nvSpPr>
        <p:spPr>
          <a:xfrm>
            <a:off x="5229523" y="4310292"/>
            <a:ext cx="554320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2A383BA-4EF7-4BB2-B022-4BBFB067D9E9}"/>
              </a:ext>
            </a:extLst>
          </p:cNvPr>
          <p:cNvSpPr/>
          <p:nvPr/>
        </p:nvSpPr>
        <p:spPr>
          <a:xfrm>
            <a:off x="6601225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AB2F586-35AA-4D9D-B096-831148187053}"/>
              </a:ext>
            </a:extLst>
          </p:cNvPr>
          <p:cNvSpPr/>
          <p:nvPr/>
        </p:nvSpPr>
        <p:spPr>
          <a:xfrm>
            <a:off x="7978335" y="4310292"/>
            <a:ext cx="552518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D376A2D-76A2-48D8-A5DD-60A4CABDF042}"/>
              </a:ext>
            </a:extLst>
          </p:cNvPr>
          <p:cNvSpPr/>
          <p:nvPr/>
        </p:nvSpPr>
        <p:spPr>
          <a:xfrm>
            <a:off x="9348235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8D77875-C2DC-4A18-9A83-394DBA17A91A}"/>
              </a:ext>
            </a:extLst>
          </p:cNvPr>
          <p:cNvSpPr/>
          <p:nvPr/>
        </p:nvSpPr>
        <p:spPr>
          <a:xfrm>
            <a:off x="10725347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FA67338C-DB88-497E-84A4-61A917127A20}"/>
              </a:ext>
            </a:extLst>
          </p:cNvPr>
          <p:cNvCxnSpPr/>
          <p:nvPr/>
        </p:nvCxnSpPr>
        <p:spPr>
          <a:xfrm>
            <a:off x="2362765" y="4204352"/>
            <a:ext cx="798555" cy="799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0AEEA78-FD84-438F-8568-99F0F9BE233C}"/>
              </a:ext>
            </a:extLst>
          </p:cNvPr>
          <p:cNvCxnSpPr/>
          <p:nvPr/>
        </p:nvCxnSpPr>
        <p:spPr>
          <a:xfrm>
            <a:off x="3732608" y="4110394"/>
            <a:ext cx="812093" cy="8821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47CB39C8-8AA6-4030-9F27-D5864522B009}"/>
              </a:ext>
            </a:extLst>
          </p:cNvPr>
          <p:cNvCxnSpPr/>
          <p:nvPr/>
        </p:nvCxnSpPr>
        <p:spPr>
          <a:xfrm flipV="1">
            <a:off x="3660420" y="4147433"/>
            <a:ext cx="902326" cy="8333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4256B74-A2F7-45EB-868E-10CDAE439712}"/>
              </a:ext>
            </a:extLst>
          </p:cNvPr>
          <p:cNvCxnSpPr/>
          <p:nvPr/>
        </p:nvCxnSpPr>
        <p:spPr>
          <a:xfrm flipV="1">
            <a:off x="2277041" y="4158544"/>
            <a:ext cx="902326" cy="8265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or: Elbow 334">
            <a:extLst>
              <a:ext uri="{FF2B5EF4-FFF2-40B4-BE49-F238E27FC236}">
                <a16:creationId xmlns:a16="http://schemas.microsoft.com/office/drawing/2014/main" id="{87C31E09-3AE7-4886-A599-4BD1BCD9ED46}"/>
              </a:ext>
            </a:extLst>
          </p:cNvPr>
          <p:cNvCxnSpPr>
            <a:stCxn id="209" idx="4"/>
          </p:cNvCxnSpPr>
          <p:nvPr/>
        </p:nvCxnSpPr>
        <p:spPr>
          <a:xfrm rot="5400000">
            <a:off x="7256357" y="3678107"/>
            <a:ext cx="1312433" cy="3431054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be 217">
            <a:extLst>
              <a:ext uri="{FF2B5EF4-FFF2-40B4-BE49-F238E27FC236}">
                <a16:creationId xmlns:a16="http://schemas.microsoft.com/office/drawing/2014/main" id="{E34480C6-F85E-48B8-ACC9-88E86E185506}"/>
              </a:ext>
            </a:extLst>
          </p:cNvPr>
          <p:cNvSpPr/>
          <p:nvPr/>
        </p:nvSpPr>
        <p:spPr>
          <a:xfrm>
            <a:off x="11230022" y="4830840"/>
            <a:ext cx="474298" cy="36505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9" name="図 49">
            <a:extLst>
              <a:ext uri="{FF2B5EF4-FFF2-40B4-BE49-F238E27FC236}">
                <a16:creationId xmlns:a16="http://schemas.microsoft.com/office/drawing/2014/main" id="{C41799AB-C0F1-4DD0-9771-6DB754EE618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239547" y="4861360"/>
            <a:ext cx="231607" cy="27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" name="Cube 221">
            <a:extLst>
              <a:ext uri="{FF2B5EF4-FFF2-40B4-BE49-F238E27FC236}">
                <a16:creationId xmlns:a16="http://schemas.microsoft.com/office/drawing/2014/main" id="{942E0ED0-1833-4351-BB77-400EBD4DA246}"/>
              </a:ext>
            </a:extLst>
          </p:cNvPr>
          <p:cNvSpPr/>
          <p:nvPr/>
        </p:nvSpPr>
        <p:spPr>
          <a:xfrm>
            <a:off x="930092" y="4884052"/>
            <a:ext cx="453667" cy="485929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3" name="図 49">
            <a:extLst>
              <a:ext uri="{FF2B5EF4-FFF2-40B4-BE49-F238E27FC236}">
                <a16:creationId xmlns:a16="http://schemas.microsoft.com/office/drawing/2014/main" id="{253519A7-4914-464A-B061-CF1154FBC3D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985158" y="4961959"/>
            <a:ext cx="356861" cy="30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" name="Rectangle 223">
            <a:extLst>
              <a:ext uri="{FF2B5EF4-FFF2-40B4-BE49-F238E27FC236}">
                <a16:creationId xmlns:a16="http://schemas.microsoft.com/office/drawing/2014/main" id="{DC0F57A9-00A3-439B-804E-09306D358162}"/>
              </a:ext>
            </a:extLst>
          </p:cNvPr>
          <p:cNvSpPr/>
          <p:nvPr/>
        </p:nvSpPr>
        <p:spPr>
          <a:xfrm>
            <a:off x="347197" y="4371030"/>
            <a:ext cx="627185" cy="258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91627" y="1766714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2029342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686847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5061050" y="1705071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6641735" y="171916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8081834" y="170507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9650836" y="1705069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1301473" y="1689986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0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91" name="Object 808">
                          <a:extLst>
                            <a:ext uri="{FF2B5EF4-FFF2-40B4-BE49-F238E27FC236}">
                              <a16:creationId xmlns:a16="http://schemas.microsoft.com/office/drawing/2014/main" id="{980D731F-455D-42C6-A17C-3DE4D2320500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632685" y="979197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3780925" y="1411009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19" y="1492135"/>
            <a:ext cx="201274" cy="184565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3122885" y="768430"/>
            <a:ext cx="1532460" cy="300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3494444" y="1696498"/>
            <a:ext cx="465009" cy="29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Calibri" panose="020F0502020204030204"/>
              </a:rPr>
              <a:t>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4234210" y="1656299"/>
            <a:ext cx="465009" cy="390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00CC"/>
                </a:solidFill>
                <a:latin typeface="Calibri" panose="020F0502020204030204"/>
              </a:rPr>
              <a:t>OK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4438840" y="2004255"/>
            <a:ext cx="0" cy="2731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636105" y="4519894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888467" y="4236179"/>
            <a:ext cx="832846" cy="386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ｸﾘｯﾌﾟ" r:id="rId14" imgW="1666667" imgH="1695238" progId="">
                  <p:embed/>
                </p:oleObj>
              </mc:Choice>
              <mc:Fallback>
                <p:oleObj name="ｸﾘｯﾌﾟ" r:id="rId14" imgW="1666667" imgH="1695238" progId="">
                  <p:embed/>
                  <p:pic>
                    <p:nvPicPr>
                      <p:cNvPr id="1389" name="Object 1388">
                        <a:extLst>
                          <a:ext uri="{FF2B5EF4-FFF2-40B4-BE49-F238E27FC236}">
                            <a16:creationId xmlns:a16="http://schemas.microsoft.com/office/drawing/2014/main" id="{33DD7F3D-45B0-42EA-9FCE-60A5BDFF35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742779" y="4249860"/>
            <a:ext cx="1171657" cy="3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97346" y="950290"/>
            <a:ext cx="860153" cy="800591"/>
          </a:xfrm>
          <a:prstGeom prst="rect">
            <a:avLst/>
          </a:prstGeom>
        </p:spPr>
      </p:pic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10809927" y="1877442"/>
            <a:ext cx="1227564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stamp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743089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3726931" y="1991897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5116075" y="1943447"/>
            <a:ext cx="2270074" cy="81320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73840" y="5357351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6" y="4962762"/>
            <a:ext cx="1267042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291088" y="2341372"/>
            <a:ext cx="852407" cy="707542"/>
            <a:chOff x="5504256" y="4090272"/>
            <a:chExt cx="698169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256" y="4197645"/>
              <a:ext cx="698169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 smtClean="0">
                  <a:solidFill>
                    <a:srgbClr val="FF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 Location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016853"/>
            <a:ext cx="1095273" cy="354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2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4426244" y="128319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6344C0EE-0C12-45B5-A280-E4FCC11ACDF5}"/>
              </a:ext>
            </a:extLst>
          </p:cNvPr>
          <p:cNvSpPr/>
          <p:nvPr/>
        </p:nvSpPr>
        <p:spPr>
          <a:xfrm>
            <a:off x="4540535" y="744699"/>
            <a:ext cx="648262" cy="299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Steps</a:t>
            </a:r>
          </a:p>
        </p:txBody>
      </p:sp>
      <p:grpSp>
        <p:nvGrpSpPr>
          <p:cNvPr id="1384" name="Group 1383"/>
          <p:cNvGrpSpPr/>
          <p:nvPr/>
        </p:nvGrpSpPr>
        <p:grpSpPr>
          <a:xfrm>
            <a:off x="4713017" y="974383"/>
            <a:ext cx="4439522" cy="776498"/>
            <a:chOff x="4713017" y="974383"/>
            <a:chExt cx="3455339" cy="684335"/>
          </a:xfrm>
        </p:grpSpPr>
        <p:grpSp>
          <p:nvGrpSpPr>
            <p:cNvPr id="2" name="Group 1"/>
            <p:cNvGrpSpPr/>
            <p:nvPr/>
          </p:nvGrpSpPr>
          <p:grpSpPr>
            <a:xfrm>
              <a:off x="4713017" y="1066497"/>
              <a:ext cx="3432274" cy="552774"/>
              <a:chOff x="5211181" y="1105441"/>
              <a:chExt cx="3432274" cy="552774"/>
            </a:xfrm>
          </p:grpSpPr>
          <p:grpSp>
            <p:nvGrpSpPr>
              <p:cNvPr id="816" name="Group 815">
                <a:extLst>
                  <a:ext uri="{FF2B5EF4-FFF2-40B4-BE49-F238E27FC236}">
                    <a16:creationId xmlns:a16="http://schemas.microsoft.com/office/drawing/2014/main" id="{B08BD579-3007-4185-90D9-1ADAEC8ADF97}"/>
                  </a:ext>
                </a:extLst>
              </p:cNvPr>
              <p:cNvGrpSpPr/>
              <p:nvPr/>
            </p:nvGrpSpPr>
            <p:grpSpPr>
              <a:xfrm>
                <a:off x="5211181" y="1105929"/>
                <a:ext cx="2948967" cy="552286"/>
                <a:chOff x="0" y="0"/>
                <a:chExt cx="2005715" cy="336737"/>
              </a:xfrm>
            </p:grpSpPr>
            <p:cxnSp>
              <p:nvCxnSpPr>
                <p:cNvPr id="817" name="Straight Arrow Connector 816">
                  <a:extLst>
                    <a:ext uri="{FF2B5EF4-FFF2-40B4-BE49-F238E27FC236}">
                      <a16:creationId xmlns:a16="http://schemas.microsoft.com/office/drawing/2014/main" id="{B416C6CC-EC1F-46D8-AC04-A91879D7FA45}"/>
                    </a:ext>
                  </a:extLst>
                </p:cNvPr>
                <p:cNvCxnSpPr/>
                <p:nvPr/>
              </p:nvCxnSpPr>
              <p:spPr>
                <a:xfrm>
                  <a:off x="37477" y="170323"/>
                  <a:ext cx="196823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A17D0B6C-5FEF-4450-B540-74C4F39E1DAB}"/>
                    </a:ext>
                  </a:extLst>
                </p:cNvPr>
                <p:cNvGrpSpPr/>
                <p:nvPr/>
              </p:nvGrpSpPr>
              <p:grpSpPr>
                <a:xfrm>
                  <a:off x="0" y="4483"/>
                  <a:ext cx="410310" cy="330013"/>
                  <a:chOff x="0" y="4483"/>
                  <a:chExt cx="441512" cy="330013"/>
                </a:xfrm>
              </p:grpSpPr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C699D74B-35B1-43F5-AB16-CFA4208DE5A3}"/>
                      </a:ext>
                    </a:extLst>
                  </p:cNvPr>
                  <p:cNvSpPr/>
                  <p:nvPr/>
                </p:nvSpPr>
                <p:spPr>
                  <a:xfrm>
                    <a:off x="35174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08873DD4-335E-4BCF-B37E-74A7EE4DFAC8}"/>
                      </a:ext>
                    </a:extLst>
                  </p:cNvPr>
                  <p:cNvSpPr/>
                  <p:nvPr/>
                </p:nvSpPr>
                <p:spPr>
                  <a:xfrm>
                    <a:off x="0" y="2409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9</a:t>
                    </a:r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1D8E93A1-E8E2-421B-91E4-EA4A698A30A5}"/>
                    </a:ext>
                  </a:extLst>
                </p:cNvPr>
                <p:cNvGrpSpPr/>
                <p:nvPr/>
              </p:nvGrpSpPr>
              <p:grpSpPr>
                <a:xfrm>
                  <a:off x="360524" y="4483"/>
                  <a:ext cx="410310" cy="330013"/>
                  <a:chOff x="360524" y="4483"/>
                  <a:chExt cx="441512" cy="330013"/>
                </a:xfrm>
              </p:grpSpPr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77B67C04-5CE8-425D-9146-2A5CD1808791}"/>
                      </a:ext>
                    </a:extLst>
                  </p:cNvPr>
                  <p:cNvSpPr/>
                  <p:nvPr/>
                </p:nvSpPr>
                <p:spPr>
                  <a:xfrm>
                    <a:off x="407756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4D1B8A8-2B7E-424F-8284-03E5B9334A97}"/>
                      </a:ext>
                    </a:extLst>
                  </p:cNvPr>
                  <p:cNvSpPr/>
                  <p:nvPr/>
                </p:nvSpPr>
                <p:spPr>
                  <a:xfrm>
                    <a:off x="360524" y="12893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10</a:t>
                    </a:r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90B9D219-5E7A-46C5-BCC8-3C0F6D237541}"/>
                    </a:ext>
                  </a:extLst>
                </p:cNvPr>
                <p:cNvGrpSpPr/>
                <p:nvPr/>
              </p:nvGrpSpPr>
              <p:grpSpPr>
                <a:xfrm>
                  <a:off x="770539" y="0"/>
                  <a:ext cx="410310" cy="330013"/>
                  <a:chOff x="770539" y="0"/>
                  <a:chExt cx="441512" cy="330013"/>
                </a:xfrm>
              </p:grpSpPr>
              <p:sp>
                <p:nvSpPr>
                  <p:cNvPr id="832" name="Oval 831">
                    <a:extLst>
                      <a:ext uri="{FF2B5EF4-FFF2-40B4-BE49-F238E27FC236}">
                        <a16:creationId xmlns:a16="http://schemas.microsoft.com/office/drawing/2014/main" id="{52D89B06-D9B8-4FB0-B21F-4E8D8AEA29E1}"/>
                      </a:ext>
                    </a:extLst>
                  </p:cNvPr>
                  <p:cNvSpPr/>
                  <p:nvPr/>
                </p:nvSpPr>
                <p:spPr>
                  <a:xfrm>
                    <a:off x="805714" y="0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21F13353-3194-4437-9487-DF7593270AEE}"/>
                      </a:ext>
                    </a:extLst>
                  </p:cNvPr>
                  <p:cNvSpPr/>
                  <p:nvPr/>
                </p:nvSpPr>
                <p:spPr>
                  <a:xfrm>
                    <a:off x="770539" y="19615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11</a:t>
                    </a:r>
                  </a:p>
                </p:txBody>
              </p:sp>
            </p:grpSp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6DFEF41F-1E6F-45F3-B608-18F6E387DD2A}"/>
                    </a:ext>
                  </a:extLst>
                </p:cNvPr>
                <p:cNvGrpSpPr/>
                <p:nvPr/>
              </p:nvGrpSpPr>
              <p:grpSpPr>
                <a:xfrm>
                  <a:off x="1158143" y="6724"/>
                  <a:ext cx="410310" cy="330013"/>
                  <a:chOff x="1158143" y="6724"/>
                  <a:chExt cx="441512" cy="330013"/>
                </a:xfrm>
              </p:grpSpPr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597E5E5E-0B1F-463D-9B5E-FE5D2471D7A9}"/>
                      </a:ext>
                    </a:extLst>
                  </p:cNvPr>
                  <p:cNvSpPr/>
                  <p:nvPr/>
                </p:nvSpPr>
                <p:spPr>
                  <a:xfrm>
                    <a:off x="1193317" y="6724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E904540-783B-4B97-8858-88F004D19325}"/>
                      </a:ext>
                    </a:extLst>
                  </p:cNvPr>
                  <p:cNvSpPr/>
                  <p:nvPr/>
                </p:nvSpPr>
                <p:spPr>
                  <a:xfrm>
                    <a:off x="1158143" y="26339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12</a:t>
                    </a:r>
                  </a:p>
                </p:txBody>
              </p:sp>
            </p:grpSp>
            <p:grpSp>
              <p:nvGrpSpPr>
                <p:cNvPr id="822" name="Group 821">
                  <a:extLst>
                    <a:ext uri="{FF2B5EF4-FFF2-40B4-BE49-F238E27FC236}">
                      <a16:creationId xmlns:a16="http://schemas.microsoft.com/office/drawing/2014/main" id="{1DA404EA-E603-48AF-90D5-7CA0BDEA188A}"/>
                    </a:ext>
                  </a:extLst>
                </p:cNvPr>
                <p:cNvGrpSpPr/>
                <p:nvPr/>
              </p:nvGrpSpPr>
              <p:grpSpPr>
                <a:xfrm>
                  <a:off x="1534661" y="2241"/>
                  <a:ext cx="410310" cy="330013"/>
                  <a:chOff x="1534661" y="2241"/>
                  <a:chExt cx="441512" cy="330013"/>
                </a:xfrm>
              </p:grpSpPr>
              <p:sp>
                <p:nvSpPr>
                  <p:cNvPr id="823" name="Oval 822">
                    <a:extLst>
                      <a:ext uri="{FF2B5EF4-FFF2-40B4-BE49-F238E27FC236}">
                        <a16:creationId xmlns:a16="http://schemas.microsoft.com/office/drawing/2014/main" id="{8C1C4A28-783E-4C81-BA78-85D32ACFDDC4}"/>
                      </a:ext>
                    </a:extLst>
                  </p:cNvPr>
                  <p:cNvSpPr/>
                  <p:nvPr/>
                </p:nvSpPr>
                <p:spPr>
                  <a:xfrm>
                    <a:off x="1581894" y="2241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9787885-3492-472A-B7B4-B36B297A8BC4}"/>
                      </a:ext>
                    </a:extLst>
                  </p:cNvPr>
                  <p:cNvSpPr/>
                  <p:nvPr/>
                </p:nvSpPr>
                <p:spPr>
                  <a:xfrm>
                    <a:off x="1534661" y="2185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 dirty="0">
                        <a:solidFill>
                          <a:sysClr val="windowText" lastClr="000000"/>
                        </a:solidFill>
                      </a:rPr>
                      <a:t>13</a:t>
                    </a:r>
                  </a:p>
                </p:txBody>
              </p:sp>
            </p:grpSp>
          </p:grp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8C1C4A28-783E-4C81-BA78-85D32ACFDDC4}"/>
                  </a:ext>
                </a:extLst>
              </p:cNvPr>
              <p:cNvSpPr/>
              <p:nvPr/>
            </p:nvSpPr>
            <p:spPr>
              <a:xfrm>
                <a:off x="8167189" y="1105441"/>
                <a:ext cx="476266" cy="54125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14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643286" y="1048453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649103" y="1005816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02608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Connector 848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03190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6464355" y="1017020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6470172" y="974383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88681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89263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274559" y="1041586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280376" y="998949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4727249" y="105741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4733066" y="101478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6" name="Elbow Connector 1385"/>
          <p:cNvCxnSpPr>
            <a:endCxn id="775" idx="0"/>
          </p:cNvCxnSpPr>
          <p:nvPr/>
        </p:nvCxnSpPr>
        <p:spPr>
          <a:xfrm>
            <a:off x="4961805" y="2805995"/>
            <a:ext cx="3332211" cy="2776116"/>
          </a:xfrm>
          <a:prstGeom prst="bent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9533628" y="936787"/>
            <a:ext cx="1031135" cy="998830"/>
            <a:chOff x="0" y="1311572"/>
            <a:chExt cx="1152525" cy="1200150"/>
          </a:xfrm>
        </p:grpSpPr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993464" y="2336383"/>
            <a:ext cx="1048188" cy="707542"/>
            <a:chOff x="5430028" y="4090272"/>
            <a:chExt cx="858524" cy="415123"/>
          </a:xfrm>
        </p:grpSpPr>
        <p:pic>
          <p:nvPicPr>
            <p:cNvPr id="879" name="Picture 878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80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7" name="Elbow Connector 1446"/>
          <p:cNvCxnSpPr>
            <a:stCxn id="1149" idx="3"/>
          </p:cNvCxnSpPr>
          <p:nvPr/>
        </p:nvCxnSpPr>
        <p:spPr>
          <a:xfrm rot="10800000" flipV="1">
            <a:off x="3175640" y="1372432"/>
            <a:ext cx="347007" cy="20257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Arrow Connector 88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H="1">
            <a:off x="8279273" y="4988102"/>
            <a:ext cx="368240" cy="1017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8751158" y="5043552"/>
            <a:ext cx="66054" cy="1033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Arrow Connector 882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932" idx="3"/>
          </p:cNvCxnSpPr>
          <p:nvPr/>
        </p:nvCxnSpPr>
        <p:spPr>
          <a:xfrm>
            <a:off x="8935341" y="5019331"/>
            <a:ext cx="55515" cy="764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Arrow Connector 883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10576054" y="1536158"/>
            <a:ext cx="671583" cy="120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3AA274A5-8E5E-45F7-9FFA-14D6C8965643}"/>
              </a:ext>
            </a:extLst>
          </p:cNvPr>
          <p:cNvCxnSpPr/>
          <p:nvPr/>
        </p:nvCxnSpPr>
        <p:spPr>
          <a:xfrm>
            <a:off x="9473831" y="939910"/>
            <a:ext cx="1122267" cy="971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AD2E4C87-5F4C-4C3E-831E-105373CC3556}"/>
              </a:ext>
            </a:extLst>
          </p:cNvPr>
          <p:cNvCxnSpPr/>
          <p:nvPr/>
        </p:nvCxnSpPr>
        <p:spPr>
          <a:xfrm flipV="1">
            <a:off x="9441529" y="1098453"/>
            <a:ext cx="1263779" cy="693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4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288" y="792653"/>
            <a:ext cx="1997167" cy="385315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Make Planning</a:t>
              </a:r>
            </a:p>
          </p:txBody>
        </p:sp>
      </p:grpSp>
      <p:sp>
        <p:nvSpPr>
          <p:cNvPr id="6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68192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1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25681" y="870239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AB94-FD4E-48F4-9CE4-4058ED777A3A}"/>
              </a:ext>
            </a:extLst>
          </p:cNvPr>
          <p:cNvCxnSpPr>
            <a:cxnSpLocks/>
          </p:cNvCxnSpPr>
          <p:nvPr/>
        </p:nvCxnSpPr>
        <p:spPr>
          <a:xfrm>
            <a:off x="5175173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BE4CD0-4EC0-4BA3-9C45-9AE51467EC6C}"/>
              </a:ext>
            </a:extLst>
          </p:cNvPr>
          <p:cNvSpPr/>
          <p:nvPr/>
        </p:nvSpPr>
        <p:spPr>
          <a:xfrm>
            <a:off x="5858621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535099-8F51-4B67-B30A-EBD8C1F6E789}"/>
              </a:ext>
            </a:extLst>
          </p:cNvPr>
          <p:cNvCxnSpPr>
            <a:cxnSpLocks/>
          </p:cNvCxnSpPr>
          <p:nvPr/>
        </p:nvCxnSpPr>
        <p:spPr>
          <a:xfrm>
            <a:off x="6542069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138345D-54EA-48EB-A0B2-E1BF535AA5BC}"/>
              </a:ext>
            </a:extLst>
          </p:cNvPr>
          <p:cNvSpPr/>
          <p:nvPr/>
        </p:nvSpPr>
        <p:spPr>
          <a:xfrm>
            <a:off x="7238922" y="87023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0220" y="102826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inventory &amp; shipment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96075-AF56-49BD-AEA8-148E5C2DFB98}"/>
              </a:ext>
            </a:extLst>
          </p:cNvPr>
          <p:cNvSpPr/>
          <p:nvPr/>
        </p:nvSpPr>
        <p:spPr>
          <a:xfrm>
            <a:off x="7496919" y="102826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Compare Stock base on file plan and </a:t>
            </a:r>
            <a:r>
              <a:rPr lang="en-US" sz="1000" dirty="0" smtClean="0">
                <a:solidFill>
                  <a:schemeClr val="tx1"/>
                </a:solidFill>
              </a:rPr>
              <a:t>update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D6FA9-12A4-44CE-A70C-6EB4768DBBA5}"/>
              </a:ext>
            </a:extLst>
          </p:cNvPr>
          <p:cNvCxnSpPr>
            <a:cxnSpLocks/>
          </p:cNvCxnSpPr>
          <p:nvPr/>
        </p:nvCxnSpPr>
        <p:spPr>
          <a:xfrm>
            <a:off x="8866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9548912" y="10885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6830061" y="2573255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9D1B4-D0FD-4A8A-92E7-28048669F438}"/>
              </a:ext>
            </a:extLst>
          </p:cNvPr>
          <p:cNvSpPr/>
          <p:nvPr/>
        </p:nvSpPr>
        <p:spPr>
          <a:xfrm>
            <a:off x="7077172" y="27761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 to Inspection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65315" y="2322551"/>
            <a:ext cx="1997168" cy="379549"/>
            <a:chOff x="2854911" y="4395944"/>
            <a:chExt cx="3068776" cy="274283"/>
          </a:xfrm>
        </p:grpSpPr>
        <p:sp>
          <p:nvSpPr>
            <p:cNvPr id="2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1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812800" y="2820024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200259" y="256875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516811" y="295150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</p:cNvCxnSpPr>
          <p:nvPr/>
        </p:nvCxnSpPr>
        <p:spPr>
          <a:xfrm>
            <a:off x="3014118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34165" y="373597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827977" y="29513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518895" y="25686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338061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99048" y="3699347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6146613" y="294623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38676" y="3351120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917682" y="3649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5756" y="4445752"/>
            <a:ext cx="1997168" cy="379549"/>
            <a:chOff x="2854911" y="4395944"/>
            <a:chExt cx="3068776" cy="274283"/>
          </a:xfrm>
        </p:grpSpPr>
        <p:sp>
          <p:nvSpPr>
            <p:cNvPr id="4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2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719873" y="528279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43334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14159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393953" y="523790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3709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4534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697703" y="521894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48495" y="618284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99049" y="6290645"/>
            <a:ext cx="1300454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259207" y="581549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61545" y="3764484"/>
            <a:ext cx="9535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sample standard file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03824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Input  daily production to </a:t>
            </a:r>
            <a:r>
              <a:rPr lang="en-US" sz="1000" dirty="0">
                <a:solidFill>
                  <a:schemeClr val="tx1"/>
                </a:solidFill>
              </a:rPr>
              <a:t>excel file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92658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Filter priority </a:t>
            </a:r>
            <a:r>
              <a:rPr lang="en-US" sz="1000" dirty="0" smtClean="0">
                <a:solidFill>
                  <a:schemeClr val="tx1"/>
                </a:solidFill>
              </a:rPr>
              <a:t>shipmen models </a:t>
            </a:r>
            <a:r>
              <a:rPr lang="en-US" sz="1000" dirty="0">
                <a:solidFill>
                  <a:schemeClr val="tx1"/>
                </a:solidFill>
              </a:rPr>
              <a:t>to inspection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88923" y="3787567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Based on the production plan file of SCM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955775" y="3735977"/>
            <a:ext cx="138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samples based on weight check system results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06151" y="1692422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1" name="Elbow Connector 20"/>
          <p:cNvCxnSpPr>
            <a:stCxn id="6" idx="2"/>
            <a:endCxn id="66" idx="1"/>
          </p:cNvCxnSpPr>
          <p:nvPr/>
        </p:nvCxnSpPr>
        <p:spPr>
          <a:xfrm rot="16200000" flipH="1">
            <a:off x="2971910" y="1240937"/>
            <a:ext cx="672246" cy="9962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66" idx="3"/>
            <a:endCxn id="19" idx="2"/>
          </p:cNvCxnSpPr>
          <p:nvPr/>
        </p:nvCxnSpPr>
        <p:spPr>
          <a:xfrm flipV="1">
            <a:off x="5142238" y="1388462"/>
            <a:ext cx="4748398" cy="686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6719" y="18294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Send daily </a:t>
            </a:r>
            <a:r>
              <a:rPr lang="en-US" sz="1000" dirty="0">
                <a:solidFill>
                  <a:schemeClr val="tx1"/>
                </a:solidFill>
              </a:rPr>
              <a:t>production plan</a:t>
            </a:r>
          </a:p>
        </p:txBody>
      </p:sp>
    </p:spTree>
    <p:extLst>
      <p:ext uri="{BB962C8B-B14F-4D97-AF65-F5344CB8AC3E}">
        <p14:creationId xmlns:p14="http://schemas.microsoft.com/office/powerpoint/2010/main" val="372552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0" y="787850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3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046556" y="103615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60032" y="118608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68282" y="80333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6" y="103615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8433" y="1904926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87049" y="1505657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5" y="1973968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4591" y="2440110"/>
            <a:ext cx="1997168" cy="379549"/>
            <a:chOff x="2854911" y="4395944"/>
            <a:chExt cx="3068776" cy="274283"/>
          </a:xfrm>
        </p:grpSpPr>
        <p:sp>
          <p:nvSpPr>
            <p:cNvPr id="16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4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81281" y="343837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064729" y="358831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748177" y="320555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1997168" y="335775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7195" y="264977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3343336" y="3032535"/>
            <a:ext cx="840055" cy="555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0832" y="384286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3" name="Elbow Connector 32"/>
          <p:cNvCxnSpPr>
            <a:stCxn id="20" idx="3"/>
            <a:endCxn id="28" idx="1"/>
          </p:cNvCxnSpPr>
          <p:nvPr/>
        </p:nvCxnSpPr>
        <p:spPr>
          <a:xfrm>
            <a:off x="3375895" y="3588315"/>
            <a:ext cx="774937" cy="637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35745" y="281965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Normal inspection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43480" y="404755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Reliability inspection</a:t>
            </a:r>
          </a:p>
        </p:txBody>
      </p:sp>
      <p:cxnSp>
        <p:nvCxnSpPr>
          <p:cNvPr id="39" name="Straight Connector 38"/>
          <p:cNvCxnSpPr>
            <a:stCxn id="23" idx="3"/>
          </p:cNvCxnSpPr>
          <p:nvPr/>
        </p:nvCxnSpPr>
        <p:spPr>
          <a:xfrm>
            <a:off x="5784913" y="3032535"/>
            <a:ext cx="576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61214" y="2758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533415" y="2819659"/>
            <a:ext cx="116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inspection, function, WI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680013" y="4217851"/>
            <a:ext cx="68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361214" y="3902458"/>
            <a:ext cx="1467411" cy="69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474738" y="3929684"/>
            <a:ext cx="1280557" cy="642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Characteristic,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Vibration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, Drop,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Temperature test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15180" y="5021009"/>
            <a:ext cx="1997168" cy="379549"/>
            <a:chOff x="2854911" y="4395944"/>
            <a:chExt cx="3068776" cy="274283"/>
          </a:xfrm>
        </p:grpSpPr>
        <p:sp>
          <p:nvSpPr>
            <p:cNvPr id="4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5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849030" y="536744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32478" y="551738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215926" y="513463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396989" y="5331090"/>
            <a:ext cx="12583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barcode inner product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026151" y="5896464"/>
            <a:ext cx="0" cy="33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9199" y="614356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23987" y="620958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on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the mater list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70849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54762" y="839337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6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302017" y="1836371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12729" y="146902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777145" y="103663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90621" y="118657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98871" y="803817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5" y="103663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2nd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197445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1699" y="2268247"/>
            <a:ext cx="1997168" cy="379549"/>
            <a:chOff x="2854911" y="4395944"/>
            <a:chExt cx="3068776" cy="274283"/>
          </a:xfrm>
        </p:grpSpPr>
        <p:sp>
          <p:nvSpPr>
            <p:cNvPr id="1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7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448593" y="306355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16206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031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22673" y="301866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6581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7406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26423" y="299970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77215" y="396360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05213" y="4071405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987927" y="359625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8617" y="4852045"/>
            <a:ext cx="1997168" cy="379549"/>
            <a:chOff x="2854911" y="4395944"/>
            <a:chExt cx="3068776" cy="274283"/>
          </a:xfrm>
        </p:grpSpPr>
        <p:sp>
          <p:nvSpPr>
            <p:cNvPr id="2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8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506427" y="57929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206840" y="594292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1643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65785" y="572913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15423" y="594292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81129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574808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Judgment all Lot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97625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2A223-CA54-4E4C-9975-146AFFED810A}"/>
              </a:ext>
            </a:extLst>
          </p:cNvPr>
          <p:cNvCxnSpPr>
            <a:cxnSpLocks/>
          </p:cNvCxnSpPr>
          <p:nvPr/>
        </p:nvCxnSpPr>
        <p:spPr>
          <a:xfrm flipV="1">
            <a:off x="8076290" y="1919480"/>
            <a:ext cx="0" cy="493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4578F0-F965-409D-AD80-477B39703C68}"/>
              </a:ext>
            </a:extLst>
          </p:cNvPr>
          <p:cNvCxnSpPr>
            <a:cxnSpLocks/>
          </p:cNvCxnSpPr>
          <p:nvPr/>
        </p:nvCxnSpPr>
        <p:spPr>
          <a:xfrm flipH="1" flipV="1">
            <a:off x="8075660" y="3063052"/>
            <a:ext cx="5876" cy="249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8076290" y="4503673"/>
            <a:ext cx="0" cy="4489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1927384" y="3706273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12" name="Rectangle: Rounded Corners 236">
            <a:extLst>
              <a:ext uri="{FF2B5EF4-FFF2-40B4-BE49-F238E27FC236}">
                <a16:creationId xmlns:a16="http://schemas.microsoft.com/office/drawing/2014/main" id="{E7A8559C-615D-4EBB-B070-C487393D592B}"/>
              </a:ext>
            </a:extLst>
          </p:cNvPr>
          <p:cNvSpPr/>
          <p:nvPr/>
        </p:nvSpPr>
        <p:spPr>
          <a:xfrm>
            <a:off x="7340576" y="3599047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86BC4-BFFF-49CD-A6CB-E6E50E2D590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440673" y="1934916"/>
            <a:ext cx="4186" cy="450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80D47C-241F-4BB4-9B80-EBEBC4225DF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129953" y="1614416"/>
            <a:ext cx="72203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79">
            <a:extLst>
              <a:ext uri="{FF2B5EF4-FFF2-40B4-BE49-F238E27FC236}">
                <a16:creationId xmlns:a16="http://schemas.microsoft.com/office/drawing/2014/main" id="{E8FA4C52-A883-4A31-87D4-7BA1974029A7}"/>
              </a:ext>
            </a:extLst>
          </p:cNvPr>
          <p:cNvSpPr/>
          <p:nvPr/>
        </p:nvSpPr>
        <p:spPr>
          <a:xfrm>
            <a:off x="4918805" y="1267097"/>
            <a:ext cx="1802021" cy="6731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 Station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Rectangle: Rounded Corners 180">
            <a:extLst>
              <a:ext uri="{FF2B5EF4-FFF2-40B4-BE49-F238E27FC236}">
                <a16:creationId xmlns:a16="http://schemas.microsoft.com/office/drawing/2014/main" id="{54F3B7CB-D719-4EE9-990F-0FB7CBDDE0FB}"/>
              </a:ext>
            </a:extLst>
          </p:cNvPr>
          <p:cNvSpPr/>
          <p:nvPr/>
        </p:nvSpPr>
        <p:spPr>
          <a:xfrm>
            <a:off x="726470" y="1304493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Packing FA</a:t>
            </a:r>
          </a:p>
        </p:txBody>
      </p:sp>
      <p:sp>
        <p:nvSpPr>
          <p:cNvPr id="18" name="Rectangle: Rounded Corners 182">
            <a:extLst>
              <a:ext uri="{FF2B5EF4-FFF2-40B4-BE49-F238E27FC236}">
                <a16:creationId xmlns:a16="http://schemas.microsoft.com/office/drawing/2014/main" id="{BEE5A79D-4110-4B31-A5E3-B19994A0E97E}"/>
              </a:ext>
            </a:extLst>
          </p:cNvPr>
          <p:cNvSpPr/>
          <p:nvPr/>
        </p:nvSpPr>
        <p:spPr>
          <a:xfrm>
            <a:off x="765883" y="2385127"/>
            <a:ext cx="1357951" cy="579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19" name="Rectangle: Rounded Corners 186">
            <a:extLst>
              <a:ext uri="{FF2B5EF4-FFF2-40B4-BE49-F238E27FC236}">
                <a16:creationId xmlns:a16="http://schemas.microsoft.com/office/drawing/2014/main" id="{6D9194A1-44B9-4E27-828D-ABA70762AC87}"/>
              </a:ext>
            </a:extLst>
          </p:cNvPr>
          <p:cNvSpPr/>
          <p:nvPr/>
        </p:nvSpPr>
        <p:spPr>
          <a:xfrm>
            <a:off x="7217302" y="1285794"/>
            <a:ext cx="1621670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warehouse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02C03-D2AF-4CBE-A755-2A915C3BB7E6}"/>
              </a:ext>
            </a:extLst>
          </p:cNvPr>
          <p:cNvSpPr/>
          <p:nvPr/>
        </p:nvSpPr>
        <p:spPr>
          <a:xfrm>
            <a:off x="1273351" y="2018799"/>
            <a:ext cx="1111975" cy="26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</a:p>
        </p:txBody>
      </p:sp>
      <p:sp>
        <p:nvSpPr>
          <p:cNvPr id="21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9350304" y="1304493"/>
            <a:ext cx="1570244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CE4CAF-D95A-412F-A5DA-2E1CD5F86EE8}"/>
              </a:ext>
            </a:extLst>
          </p:cNvPr>
          <p:cNvSpPr/>
          <p:nvPr/>
        </p:nvSpPr>
        <p:spPr>
          <a:xfrm>
            <a:off x="8380187" y="2026785"/>
            <a:ext cx="1111975" cy="477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</a:p>
        </p:txBody>
      </p:sp>
      <p:sp>
        <p:nvSpPr>
          <p:cNvPr id="23" name="Rectangle: Rounded Corners 198">
            <a:extLst>
              <a:ext uri="{FF2B5EF4-FFF2-40B4-BE49-F238E27FC236}">
                <a16:creationId xmlns:a16="http://schemas.microsoft.com/office/drawing/2014/main" id="{B859A4B3-63B2-4F5B-9FFC-A059EBE3C76A}"/>
              </a:ext>
            </a:extLst>
          </p:cNvPr>
          <p:cNvSpPr/>
          <p:nvPr/>
        </p:nvSpPr>
        <p:spPr>
          <a:xfrm>
            <a:off x="2740148" y="1285794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shrink Pallet ID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B7EC2-4448-40BA-ACE7-6CF058421D4C}"/>
              </a:ext>
            </a:extLst>
          </p:cNvPr>
          <p:cNvCxnSpPr>
            <a:cxnSpLocks/>
            <a:stCxn id="26" idx="1"/>
            <a:endCxn id="18" idx="2"/>
          </p:cNvCxnSpPr>
          <p:nvPr/>
        </p:nvCxnSpPr>
        <p:spPr>
          <a:xfrm flipV="1">
            <a:off x="1441722" y="2964944"/>
            <a:ext cx="3137" cy="406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01">
            <a:extLst>
              <a:ext uri="{FF2B5EF4-FFF2-40B4-BE49-F238E27FC236}">
                <a16:creationId xmlns:a16="http://schemas.microsoft.com/office/drawing/2014/main" id="{23A41C3C-BCC9-42A3-9D34-217FED305075}"/>
              </a:ext>
            </a:extLst>
          </p:cNvPr>
          <p:cNvSpPr/>
          <p:nvPr/>
        </p:nvSpPr>
        <p:spPr>
          <a:xfrm>
            <a:off x="729105" y="3690244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025F8C4B-8B16-4D49-9CE3-139D1EF92292}"/>
              </a:ext>
            </a:extLst>
          </p:cNvPr>
          <p:cNvSpPr/>
          <p:nvPr/>
        </p:nvSpPr>
        <p:spPr>
          <a:xfrm rot="5400000">
            <a:off x="815312" y="3281077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/>
          </a:p>
        </p:txBody>
      </p:sp>
      <p:sp>
        <p:nvSpPr>
          <p:cNvPr id="27" name="Rectangle: Rounded Corners 210">
            <a:extLst>
              <a:ext uri="{FF2B5EF4-FFF2-40B4-BE49-F238E27FC236}">
                <a16:creationId xmlns:a16="http://schemas.microsoft.com/office/drawing/2014/main" id="{135B50BE-2D8D-4EAD-ACA4-27CA97DDD6AC}"/>
              </a:ext>
            </a:extLst>
          </p:cNvPr>
          <p:cNvSpPr/>
          <p:nvPr/>
        </p:nvSpPr>
        <p:spPr>
          <a:xfrm>
            <a:off x="7006158" y="4932070"/>
            <a:ext cx="2141881" cy="972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&amp; Return correct Pallet ID taken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6E5FE-9AED-4F04-B3A3-AA02ACD265D5}"/>
              </a:ext>
            </a:extLst>
          </p:cNvPr>
          <p:cNvGrpSpPr/>
          <p:nvPr/>
        </p:nvGrpSpPr>
        <p:grpSpPr>
          <a:xfrm>
            <a:off x="2156115" y="1934916"/>
            <a:ext cx="1275704" cy="2064649"/>
            <a:chOff x="789145" y="314324"/>
            <a:chExt cx="418039" cy="114415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B23610-CF4E-4BBD-8785-B6292317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4199" y="314324"/>
              <a:ext cx="0" cy="1144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0898A2-9768-4BD8-BB43-8992C858CC20}"/>
                </a:ext>
              </a:extLst>
            </p:cNvPr>
            <p:cNvCxnSpPr/>
            <p:nvPr/>
          </p:nvCxnSpPr>
          <p:spPr>
            <a:xfrm>
              <a:off x="789145" y="1457724"/>
              <a:ext cx="4180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E87F43-9FBA-4C2C-953E-666C7C386C95}"/>
              </a:ext>
            </a:extLst>
          </p:cNvPr>
          <p:cNvCxnSpPr/>
          <p:nvPr/>
        </p:nvCxnSpPr>
        <p:spPr>
          <a:xfrm>
            <a:off x="3386529" y="4001290"/>
            <a:ext cx="10872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FC0099-53C9-4BA5-A467-303BC888E956}"/>
              </a:ext>
            </a:extLst>
          </p:cNvPr>
          <p:cNvCxnSpPr/>
          <p:nvPr/>
        </p:nvCxnSpPr>
        <p:spPr>
          <a:xfrm flipV="1">
            <a:off x="5727875" y="1934916"/>
            <a:ext cx="18388" cy="3198644"/>
          </a:xfrm>
          <a:prstGeom prst="straightConnector1">
            <a:avLst/>
          </a:prstGeom>
          <a:ln w="1905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64C1CFA-9F89-4358-8159-0409390AB36C}"/>
              </a:ext>
            </a:extLst>
          </p:cNvPr>
          <p:cNvSpPr/>
          <p:nvPr/>
        </p:nvSpPr>
        <p:spPr>
          <a:xfrm>
            <a:off x="2329419" y="3306442"/>
            <a:ext cx="1268770" cy="36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</a:t>
            </a:r>
            <a:r>
              <a:rPr lang="en-US" sz="1200" dirty="0" smtClean="0">
                <a:solidFill>
                  <a:sysClr val="windowText" lastClr="000000"/>
                </a:solidFill>
              </a:rPr>
              <a:t>eturn </a:t>
            </a:r>
            <a:r>
              <a:rPr lang="en-US" sz="1200" dirty="0">
                <a:solidFill>
                  <a:sysClr val="windowText" lastClr="000000"/>
                </a:solidFill>
              </a:rPr>
              <a:t>sample</a:t>
            </a:r>
          </a:p>
        </p:txBody>
      </p:sp>
      <p:sp>
        <p:nvSpPr>
          <p:cNvPr id="32" name="Rectangle: Rounded Corners 231">
            <a:extLst>
              <a:ext uri="{FF2B5EF4-FFF2-40B4-BE49-F238E27FC236}">
                <a16:creationId xmlns:a16="http://schemas.microsoft.com/office/drawing/2014/main" id="{6630E1DB-B70E-40DE-B0AF-DFCC1AFE0C67}"/>
              </a:ext>
            </a:extLst>
          </p:cNvPr>
          <p:cNvSpPr/>
          <p:nvPr/>
        </p:nvSpPr>
        <p:spPr>
          <a:xfrm>
            <a:off x="7348775" y="2403826"/>
            <a:ext cx="1357951" cy="639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6F2958-69B9-4CBC-9F90-830A7679243D}"/>
              </a:ext>
            </a:extLst>
          </p:cNvPr>
          <p:cNvSpPr/>
          <p:nvPr/>
        </p:nvSpPr>
        <p:spPr>
          <a:xfrm rot="5400000">
            <a:off x="7455124" y="3171826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6500170" y="5380842"/>
            <a:ext cx="5148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4330390" y="4932070"/>
            <a:ext cx="2335274" cy="972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Maching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ID Pallet and Outer carton before return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6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459105" y="3520755"/>
            <a:ext cx="2574315" cy="934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Find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all pallet 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same model, production date, line, shift</a:t>
            </a:r>
          </a:p>
        </p:txBody>
      </p:sp>
      <p:sp>
        <p:nvSpPr>
          <p:cNvPr id="37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422328" y="2385127"/>
            <a:ext cx="2739807" cy="69575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Chop stamp physical, record by excel 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9E63C-D706-41C7-952F-A534439002A0}"/>
              </a:ext>
            </a:extLst>
          </p:cNvPr>
          <p:cNvSpPr/>
          <p:nvPr/>
        </p:nvSpPr>
        <p:spPr>
          <a:xfrm>
            <a:off x="7612574" y="4655235"/>
            <a:ext cx="507712" cy="27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9276755" y="2114038"/>
            <a:ext cx="1930736" cy="282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ID Pallet issue in FA process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12063F-3E28-4353-8771-717E3023AD3B}"/>
              </a:ext>
            </a:extLst>
          </p:cNvPr>
          <p:cNvSpPr/>
          <p:nvPr/>
        </p:nvSpPr>
        <p:spPr>
          <a:xfrm>
            <a:off x="8164280" y="4595567"/>
            <a:ext cx="1268770" cy="3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5" name="Rectangle: Rounded Corners 267">
            <a:extLst>
              <a:ext uri="{FF2B5EF4-FFF2-40B4-BE49-F238E27FC236}">
                <a16:creationId xmlns:a16="http://schemas.microsoft.com/office/drawing/2014/main" id="{1D2417DE-0676-4188-81D3-60603413196A}"/>
              </a:ext>
            </a:extLst>
          </p:cNvPr>
          <p:cNvSpPr/>
          <p:nvPr/>
        </p:nvSpPr>
        <p:spPr>
          <a:xfrm>
            <a:off x="2770171" y="2370329"/>
            <a:ext cx="1403483" cy="6918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None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2133177" y="2014877"/>
            <a:ext cx="977148" cy="289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ysClr val="windowText" lastClr="000000"/>
                </a:solidFill>
              </a:rPr>
              <a:t>NO ID Pallet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1440673" y="4610307"/>
            <a:ext cx="1050" cy="110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682304" y="5714770"/>
            <a:ext cx="1570244" cy="8902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Notify NG error for 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26056" y="4628681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57" name="Elbow Connector 56"/>
          <p:cNvCxnSpPr>
            <a:stCxn id="33" idx="0"/>
          </p:cNvCxnSpPr>
          <p:nvPr/>
        </p:nvCxnSpPr>
        <p:spPr>
          <a:xfrm flipH="1">
            <a:off x="2246836" y="3888957"/>
            <a:ext cx="6551829" cy="2362517"/>
          </a:xfrm>
          <a:prstGeom prst="bentConnector3">
            <a:avLst>
              <a:gd name="adj1" fmla="val -118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651561" y="3567176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554875"/>
            <a:ext cx="2983659" cy="418451"/>
            <a:chOff x="2854911" y="4395944"/>
            <a:chExt cx="3068776" cy="302396"/>
          </a:xfrm>
        </p:grpSpPr>
        <p:sp>
          <p:nvSpPr>
            <p:cNvPr id="6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Chop stamp process of OQC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414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604290"/>
            <a:ext cx="3530935" cy="519115"/>
            <a:chOff x="2854911" y="4406912"/>
            <a:chExt cx="3068776" cy="263315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444514"/>
              <a:ext cx="2721676" cy="1881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Rule to Judge 1 LOT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126665" y="1322604"/>
            <a:ext cx="113312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Define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When a model runs, another model inserted will be counted as 1 lot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 (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Lot: when a new model is inserted or finishes a working shift)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126665" y="2860631"/>
            <a:ext cx="109892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a lot after finishing the inspection of all sample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quantities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even though the production result is not finished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yes.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950080" y="4518297"/>
            <a:ext cx="10291839" cy="1871133"/>
            <a:chOff x="931333" y="4041775"/>
            <a:chExt cx="10291839" cy="18711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0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6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322804"/>
            <a:ext cx="9291326" cy="16947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7" y="4523405"/>
            <a:ext cx="283058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38902" y="4132131"/>
            <a:ext cx="3675465" cy="341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109851"/>
            <a:ext cx="4715929" cy="32731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01" y="4523405"/>
            <a:ext cx="2830618" cy="13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47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8411</TotalTime>
  <Words>960</Words>
  <Application>Microsoft Office PowerPoint</Application>
  <PresentationFormat>Widescreen</PresentationFormat>
  <Paragraphs>326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ＭＳ Ｐゴシック</vt:lpstr>
      <vt:lpstr>游ゴシック</vt:lpstr>
      <vt:lpstr>Arial</vt:lpstr>
      <vt:lpstr>Arial Unicode MS</vt:lpstr>
      <vt:lpstr>Calibri</vt:lpstr>
      <vt:lpstr>Calibri Light</vt:lpstr>
      <vt:lpstr>Meiryo</vt:lpstr>
      <vt:lpstr>Meiryo UI</vt:lpstr>
      <vt:lpstr>Tahoma</vt:lpstr>
      <vt:lpstr>Times New Roman</vt:lpstr>
      <vt:lpstr>Wingdings</vt:lpstr>
      <vt:lpstr>Office Theme</vt:lpstr>
      <vt:lpstr>ｸﾘｯﾌﾟ</vt:lpstr>
      <vt:lpstr>PowerPoint Presentation</vt:lpstr>
      <vt:lpstr>OQC DIGITAL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430</cp:revision>
  <cp:lastPrinted>2024-08-05T03:14:42Z</cp:lastPrinted>
  <dcterms:created xsi:type="dcterms:W3CDTF">2021-12-07T10:10:23Z</dcterms:created>
  <dcterms:modified xsi:type="dcterms:W3CDTF">2024-09-29T03:25:31Z</dcterms:modified>
</cp:coreProperties>
</file>